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3" r:id="rId2"/>
    <p:sldMasterId id="2147483739" r:id="rId3"/>
    <p:sldMasterId id="2147483756" r:id="rId4"/>
    <p:sldMasterId id="2147483772" r:id="rId5"/>
  </p:sldMasterIdLst>
  <p:notesMasterIdLst>
    <p:notesMasterId r:id="rId102"/>
  </p:notesMasterIdLst>
  <p:sldIdLst>
    <p:sldId id="320" r:id="rId6"/>
    <p:sldId id="632" r:id="rId7"/>
    <p:sldId id="633" r:id="rId8"/>
    <p:sldId id="507" r:id="rId9"/>
    <p:sldId id="282" r:id="rId10"/>
    <p:sldId id="283" r:id="rId11"/>
    <p:sldId id="286" r:id="rId12"/>
    <p:sldId id="284" r:id="rId13"/>
    <p:sldId id="285" r:id="rId14"/>
    <p:sldId id="534" r:id="rId15"/>
    <p:sldId id="287" r:id="rId16"/>
    <p:sldId id="288" r:id="rId17"/>
    <p:sldId id="456" r:id="rId18"/>
    <p:sldId id="457" r:id="rId19"/>
    <p:sldId id="289" r:id="rId20"/>
    <p:sldId id="454" r:id="rId21"/>
    <p:sldId id="455" r:id="rId22"/>
    <p:sldId id="290" r:id="rId23"/>
    <p:sldId id="291" r:id="rId24"/>
    <p:sldId id="292" r:id="rId25"/>
    <p:sldId id="437" r:id="rId26"/>
    <p:sldId id="442" r:id="rId27"/>
    <p:sldId id="447" r:id="rId28"/>
    <p:sldId id="448" r:id="rId29"/>
    <p:sldId id="449" r:id="rId30"/>
    <p:sldId id="293" r:id="rId31"/>
    <p:sldId id="294" r:id="rId32"/>
    <p:sldId id="295" r:id="rId33"/>
    <p:sldId id="296" r:id="rId34"/>
    <p:sldId id="297" r:id="rId35"/>
    <p:sldId id="298" r:id="rId36"/>
    <p:sldId id="389" r:id="rId37"/>
    <p:sldId id="393" r:id="rId38"/>
    <p:sldId id="399" r:id="rId39"/>
    <p:sldId id="376" r:id="rId40"/>
    <p:sldId id="299" r:id="rId41"/>
    <p:sldId id="300" r:id="rId42"/>
    <p:sldId id="301" r:id="rId43"/>
    <p:sldId id="302" r:id="rId44"/>
    <p:sldId id="303" r:id="rId45"/>
    <p:sldId id="305" r:id="rId46"/>
    <p:sldId id="517" r:id="rId47"/>
    <p:sldId id="516" r:id="rId48"/>
    <p:sldId id="518" r:id="rId49"/>
    <p:sldId id="304" r:id="rId50"/>
    <p:sldId id="306" r:id="rId51"/>
    <p:sldId id="519" r:id="rId52"/>
    <p:sldId id="635" r:id="rId53"/>
    <p:sldId id="638" r:id="rId54"/>
    <p:sldId id="639" r:id="rId55"/>
    <p:sldId id="309" r:id="rId56"/>
    <p:sldId id="310" r:id="rId57"/>
    <p:sldId id="311" r:id="rId58"/>
    <p:sldId id="312" r:id="rId59"/>
    <p:sldId id="313" r:id="rId60"/>
    <p:sldId id="314" r:id="rId61"/>
    <p:sldId id="403" r:id="rId62"/>
    <p:sldId id="520" r:id="rId63"/>
    <p:sldId id="421" r:id="rId64"/>
    <p:sldId id="422" r:id="rId65"/>
    <p:sldId id="423" r:id="rId66"/>
    <p:sldId id="424" r:id="rId67"/>
    <p:sldId id="425" r:id="rId68"/>
    <p:sldId id="521" r:id="rId69"/>
    <p:sldId id="369" r:id="rId70"/>
    <p:sldId id="522" r:id="rId71"/>
    <p:sldId id="426" r:id="rId72"/>
    <p:sldId id="427" r:id="rId73"/>
    <p:sldId id="428" r:id="rId74"/>
    <p:sldId id="523" r:id="rId75"/>
    <p:sldId id="359" r:id="rId76"/>
    <p:sldId id="370" r:id="rId77"/>
    <p:sldId id="360" r:id="rId78"/>
    <p:sldId id="404" r:id="rId79"/>
    <p:sldId id="524" r:id="rId80"/>
    <p:sldId id="525" r:id="rId81"/>
    <p:sldId id="526" r:id="rId82"/>
    <p:sldId id="527" r:id="rId83"/>
    <p:sldId id="528" r:id="rId84"/>
    <p:sldId id="436" r:id="rId85"/>
    <p:sldId id="462" r:id="rId86"/>
    <p:sldId id="637" r:id="rId87"/>
    <p:sldId id="464" r:id="rId88"/>
    <p:sldId id="465" r:id="rId89"/>
    <p:sldId id="466" r:id="rId90"/>
    <p:sldId id="467" r:id="rId91"/>
    <p:sldId id="484" r:id="rId92"/>
    <p:sldId id="482" r:id="rId93"/>
    <p:sldId id="405" r:id="rId94"/>
    <p:sldId id="529" r:id="rId95"/>
    <p:sldId id="636" r:id="rId96"/>
    <p:sldId id="530" r:id="rId97"/>
    <p:sldId id="531" r:id="rId98"/>
    <p:sldId id="532" r:id="rId99"/>
    <p:sldId id="533" r:id="rId100"/>
    <p:sldId id="319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9" autoAdjust="0"/>
  </p:normalViewPr>
  <p:slideViewPr>
    <p:cSldViewPr snapToGrid="0" snapToObjects="1">
      <p:cViewPr varScale="1">
        <p:scale>
          <a:sx n="87" d="100"/>
          <a:sy n="87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42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96989-D2FA-4C2F-AC21-EC86438C03A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C221A92-8101-42F1-87EF-16222B5EDD20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Output Signal Conditioning and Interfacing</a:t>
          </a:r>
        </a:p>
      </dgm:t>
    </dgm:pt>
    <dgm:pt modelId="{56A577E1-8575-4BFB-8A05-19F990F6AC3C}" type="parTrans" cxnId="{FAD859EC-F805-4238-8A22-F3E447AA6EE4}">
      <dgm:prSet/>
      <dgm:spPr/>
      <dgm:t>
        <a:bodyPr/>
        <a:lstStyle/>
        <a:p>
          <a:endParaRPr lang="en-AU"/>
        </a:p>
      </dgm:t>
    </dgm:pt>
    <dgm:pt modelId="{784F4A4A-5555-4F18-9D9C-4F7D84F40718}" type="sibTrans" cxnId="{FAD859EC-F805-4238-8A22-F3E447AA6EE4}">
      <dgm:prSet/>
      <dgm:spPr>
        <a:ln w="57150"/>
      </dgm:spPr>
      <dgm:t>
        <a:bodyPr/>
        <a:lstStyle/>
        <a:p>
          <a:endParaRPr lang="en-AU"/>
        </a:p>
      </dgm:t>
    </dgm:pt>
    <dgm:pt modelId="{308D649E-3D3D-47A4-9694-90B85EF66778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Actuators</a:t>
          </a:r>
        </a:p>
      </dgm:t>
    </dgm:pt>
    <dgm:pt modelId="{7E9A9099-7889-47EB-AE81-45F3EA588F20}" type="parTrans" cxnId="{63DF20E6-155F-44E6-891E-48DEEFB57090}">
      <dgm:prSet/>
      <dgm:spPr/>
      <dgm:t>
        <a:bodyPr/>
        <a:lstStyle/>
        <a:p>
          <a:endParaRPr lang="en-AU"/>
        </a:p>
      </dgm:t>
    </dgm:pt>
    <dgm:pt modelId="{ABE00013-4D4D-45EA-8BE5-72430A0562BA}" type="sibTrans" cxnId="{63DF20E6-155F-44E6-891E-48DEEFB57090}">
      <dgm:prSet/>
      <dgm:spPr>
        <a:ln w="57150"/>
      </dgm:spPr>
      <dgm:t>
        <a:bodyPr/>
        <a:lstStyle/>
        <a:p>
          <a:endParaRPr lang="en-AU"/>
        </a:p>
      </dgm:t>
    </dgm:pt>
    <dgm:pt modelId="{7CC67052-6168-4595-8DA3-82A7D67F7D3A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Sensors</a:t>
          </a:r>
        </a:p>
      </dgm:t>
    </dgm:pt>
    <dgm:pt modelId="{D459AE67-6BAD-4013-BBAF-6B3361A20F5B}" type="parTrans" cxnId="{E802CA67-D5E7-4D35-80B5-32275FEDDAA0}">
      <dgm:prSet/>
      <dgm:spPr/>
      <dgm:t>
        <a:bodyPr/>
        <a:lstStyle/>
        <a:p>
          <a:endParaRPr lang="en-AU"/>
        </a:p>
      </dgm:t>
    </dgm:pt>
    <dgm:pt modelId="{A65490A1-C5F6-47BE-B0BB-8523DFB5A8A3}" type="sibTrans" cxnId="{E802CA67-D5E7-4D35-80B5-32275FEDDAA0}">
      <dgm:prSet/>
      <dgm:spPr>
        <a:ln w="57150"/>
      </dgm:spPr>
      <dgm:t>
        <a:bodyPr/>
        <a:lstStyle/>
        <a:p>
          <a:endParaRPr lang="en-AU"/>
        </a:p>
      </dgm:t>
    </dgm:pt>
    <dgm:pt modelId="{0BA39247-A9D5-4843-A66A-9A1DDEBBBFD9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Input Signal Conditioning and Interfacing</a:t>
          </a:r>
        </a:p>
      </dgm:t>
    </dgm:pt>
    <dgm:pt modelId="{68C01B2F-3B82-46CC-85D7-4C3A49E8DA17}" type="parTrans" cxnId="{0EAE9C3F-93AA-426A-9E53-81D199222DE5}">
      <dgm:prSet/>
      <dgm:spPr/>
      <dgm:t>
        <a:bodyPr/>
        <a:lstStyle/>
        <a:p>
          <a:endParaRPr lang="en-AU"/>
        </a:p>
      </dgm:t>
    </dgm:pt>
    <dgm:pt modelId="{9497AC26-4906-41FD-8333-D57F2D93A369}" type="sibTrans" cxnId="{0EAE9C3F-93AA-426A-9E53-81D199222DE5}">
      <dgm:prSet/>
      <dgm:spPr>
        <a:ln w="57150"/>
      </dgm:spPr>
      <dgm:t>
        <a:bodyPr/>
        <a:lstStyle/>
        <a:p>
          <a:endParaRPr lang="en-AU"/>
        </a:p>
      </dgm:t>
    </dgm:pt>
    <dgm:pt modelId="{4D88BC1B-CF2B-4E6F-9F99-C465D6C755B9}">
      <dgm:prSet phldrT="[Text]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Digital Control Architectures</a:t>
          </a:r>
        </a:p>
      </dgm:t>
    </dgm:pt>
    <dgm:pt modelId="{AE4269B1-5EF8-4B3C-B5A8-7A36090420EF}" type="parTrans" cxnId="{356763EA-045C-44FC-AA27-01F04F042457}">
      <dgm:prSet/>
      <dgm:spPr/>
      <dgm:t>
        <a:bodyPr/>
        <a:lstStyle/>
        <a:p>
          <a:endParaRPr lang="en-AU"/>
        </a:p>
      </dgm:t>
    </dgm:pt>
    <dgm:pt modelId="{0F96C9D9-12D9-4A94-8D1F-2DEA35B5A696}" type="sibTrans" cxnId="{356763EA-045C-44FC-AA27-01F04F042457}">
      <dgm:prSet/>
      <dgm:spPr>
        <a:ln w="57150"/>
      </dgm:spPr>
      <dgm:t>
        <a:bodyPr/>
        <a:lstStyle/>
        <a:p>
          <a:endParaRPr lang="en-AU"/>
        </a:p>
      </dgm:t>
    </dgm:pt>
    <dgm:pt modelId="{80A20A0B-B9CE-48E1-8908-D98DCEF351DA}" type="pres">
      <dgm:prSet presAssocID="{A6896989-D2FA-4C2F-AC21-EC86438C03A3}" presName="cycle" presStyleCnt="0">
        <dgm:presLayoutVars>
          <dgm:dir/>
          <dgm:resizeHandles val="exact"/>
        </dgm:presLayoutVars>
      </dgm:prSet>
      <dgm:spPr/>
    </dgm:pt>
    <dgm:pt modelId="{447CDF7C-EE9E-42AE-8F0C-D42D5139E87A}" type="pres">
      <dgm:prSet presAssocID="{EC221A92-8101-42F1-87EF-16222B5EDD20}" presName="node" presStyleLbl="node1" presStyleIdx="0" presStyleCnt="5" custScaleX="124046" custScaleY="138566">
        <dgm:presLayoutVars>
          <dgm:bulletEnabled val="1"/>
        </dgm:presLayoutVars>
      </dgm:prSet>
      <dgm:spPr/>
    </dgm:pt>
    <dgm:pt modelId="{42E91D5D-C3C0-4FD1-BECB-1DD8397C652C}" type="pres">
      <dgm:prSet presAssocID="{EC221A92-8101-42F1-87EF-16222B5EDD20}" presName="spNode" presStyleCnt="0"/>
      <dgm:spPr/>
    </dgm:pt>
    <dgm:pt modelId="{AD94C4CB-BEEC-4756-A279-CBAE795946B4}" type="pres">
      <dgm:prSet presAssocID="{784F4A4A-5555-4F18-9D9C-4F7D84F40718}" presName="sibTrans" presStyleLbl="sibTrans1D1" presStyleIdx="0" presStyleCnt="5"/>
      <dgm:spPr/>
    </dgm:pt>
    <dgm:pt modelId="{9FB4ED7B-713B-40AA-BFEB-7303BF627D3E}" type="pres">
      <dgm:prSet presAssocID="{308D649E-3D3D-47A4-9694-90B85EF66778}" presName="node" presStyleLbl="node1" presStyleIdx="1" presStyleCnt="5" custScaleX="124046" custScaleY="138566" custRadScaleRad="120877" custRadScaleInc="28282">
        <dgm:presLayoutVars>
          <dgm:bulletEnabled val="1"/>
        </dgm:presLayoutVars>
      </dgm:prSet>
      <dgm:spPr/>
    </dgm:pt>
    <dgm:pt modelId="{7E60A92B-80FF-4B2E-871C-6CBFFD877ECF}" type="pres">
      <dgm:prSet presAssocID="{308D649E-3D3D-47A4-9694-90B85EF66778}" presName="spNode" presStyleCnt="0"/>
      <dgm:spPr/>
    </dgm:pt>
    <dgm:pt modelId="{FB57DDF6-B270-4A40-9ABC-77C3B2C6FAE2}" type="pres">
      <dgm:prSet presAssocID="{ABE00013-4D4D-45EA-8BE5-72430A0562BA}" presName="sibTrans" presStyleLbl="sibTrans1D1" presStyleIdx="1" presStyleCnt="5"/>
      <dgm:spPr/>
    </dgm:pt>
    <dgm:pt modelId="{DD8E167E-167E-4659-8FCA-5351B41C31DA}" type="pres">
      <dgm:prSet presAssocID="{7CC67052-6168-4595-8DA3-82A7D67F7D3A}" presName="node" presStyleLbl="node1" presStyleIdx="2" presStyleCnt="5" custScaleX="124046" custScaleY="138566" custRadScaleRad="104787" custRadScaleInc="-7357">
        <dgm:presLayoutVars>
          <dgm:bulletEnabled val="1"/>
        </dgm:presLayoutVars>
      </dgm:prSet>
      <dgm:spPr/>
    </dgm:pt>
    <dgm:pt modelId="{8C8B5A3B-9BFF-4343-A3D8-E196A7058531}" type="pres">
      <dgm:prSet presAssocID="{7CC67052-6168-4595-8DA3-82A7D67F7D3A}" presName="spNode" presStyleCnt="0"/>
      <dgm:spPr/>
    </dgm:pt>
    <dgm:pt modelId="{6CF5A43E-BE38-4D26-A884-D19A53EFE140}" type="pres">
      <dgm:prSet presAssocID="{A65490A1-C5F6-47BE-B0BB-8523DFB5A8A3}" presName="sibTrans" presStyleLbl="sibTrans1D1" presStyleIdx="2" presStyleCnt="5"/>
      <dgm:spPr/>
    </dgm:pt>
    <dgm:pt modelId="{071554C9-D1A9-49E9-806D-D1A3C5A1B1E4}" type="pres">
      <dgm:prSet presAssocID="{0BA39247-A9D5-4843-A66A-9A1DDEBBBFD9}" presName="node" presStyleLbl="node1" presStyleIdx="3" presStyleCnt="5" custScaleX="123971" custScaleY="138436" custRadScaleRad="105387" custRadScaleInc="9220">
        <dgm:presLayoutVars>
          <dgm:bulletEnabled val="1"/>
        </dgm:presLayoutVars>
      </dgm:prSet>
      <dgm:spPr/>
    </dgm:pt>
    <dgm:pt modelId="{20F70294-D8CD-4C87-9BF5-E597DFCD3704}" type="pres">
      <dgm:prSet presAssocID="{0BA39247-A9D5-4843-A66A-9A1DDEBBBFD9}" presName="spNode" presStyleCnt="0"/>
      <dgm:spPr/>
    </dgm:pt>
    <dgm:pt modelId="{7CBDBD04-24B1-4BAF-9447-05E3FBF316A8}" type="pres">
      <dgm:prSet presAssocID="{9497AC26-4906-41FD-8333-D57F2D93A369}" presName="sibTrans" presStyleLbl="sibTrans1D1" presStyleIdx="3" presStyleCnt="5"/>
      <dgm:spPr/>
    </dgm:pt>
    <dgm:pt modelId="{65C850BE-62CF-490A-AF2A-D34B200B77E8}" type="pres">
      <dgm:prSet presAssocID="{4D88BC1B-CF2B-4E6F-9F99-C465D6C755B9}" presName="node" presStyleLbl="node1" presStyleIdx="4" presStyleCnt="5" custScaleX="124046" custScaleY="138566" custRadScaleRad="125737" custRadScaleInc="-28202">
        <dgm:presLayoutVars>
          <dgm:bulletEnabled val="1"/>
        </dgm:presLayoutVars>
      </dgm:prSet>
      <dgm:spPr/>
    </dgm:pt>
    <dgm:pt modelId="{807DC92A-4E79-41A9-99E1-AD095213668E}" type="pres">
      <dgm:prSet presAssocID="{4D88BC1B-CF2B-4E6F-9F99-C465D6C755B9}" presName="spNode" presStyleCnt="0"/>
      <dgm:spPr/>
    </dgm:pt>
    <dgm:pt modelId="{F8CBA492-D8E1-404F-A28B-2E95E84F72DC}" type="pres">
      <dgm:prSet presAssocID="{0F96C9D9-12D9-4A94-8D1F-2DEA35B5A696}" presName="sibTrans" presStyleLbl="sibTrans1D1" presStyleIdx="4" presStyleCnt="5"/>
      <dgm:spPr/>
    </dgm:pt>
  </dgm:ptLst>
  <dgm:cxnLst>
    <dgm:cxn modelId="{E6CD731A-B576-491E-AD00-A4EB07EC1D1F}" type="presOf" srcId="{4D88BC1B-CF2B-4E6F-9F99-C465D6C755B9}" destId="{65C850BE-62CF-490A-AF2A-D34B200B77E8}" srcOrd="0" destOrd="0" presId="urn:microsoft.com/office/officeart/2005/8/layout/cycle5"/>
    <dgm:cxn modelId="{3C173529-436A-4F50-B953-2B891451BBAD}" type="presOf" srcId="{A65490A1-C5F6-47BE-B0BB-8523DFB5A8A3}" destId="{6CF5A43E-BE38-4D26-A884-D19A53EFE140}" srcOrd="0" destOrd="0" presId="urn:microsoft.com/office/officeart/2005/8/layout/cycle5"/>
    <dgm:cxn modelId="{0EAE9C3F-93AA-426A-9E53-81D199222DE5}" srcId="{A6896989-D2FA-4C2F-AC21-EC86438C03A3}" destId="{0BA39247-A9D5-4843-A66A-9A1DDEBBBFD9}" srcOrd="3" destOrd="0" parTransId="{68C01B2F-3B82-46CC-85D7-4C3A49E8DA17}" sibTransId="{9497AC26-4906-41FD-8333-D57F2D93A369}"/>
    <dgm:cxn modelId="{E802CA67-D5E7-4D35-80B5-32275FEDDAA0}" srcId="{A6896989-D2FA-4C2F-AC21-EC86438C03A3}" destId="{7CC67052-6168-4595-8DA3-82A7D67F7D3A}" srcOrd="2" destOrd="0" parTransId="{D459AE67-6BAD-4013-BBAF-6B3361A20F5B}" sibTransId="{A65490A1-C5F6-47BE-B0BB-8523DFB5A8A3}"/>
    <dgm:cxn modelId="{C1C6E772-9FC0-4322-BCBA-42B247A48771}" type="presOf" srcId="{7CC67052-6168-4595-8DA3-82A7D67F7D3A}" destId="{DD8E167E-167E-4659-8FCA-5351B41C31DA}" srcOrd="0" destOrd="0" presId="urn:microsoft.com/office/officeart/2005/8/layout/cycle5"/>
    <dgm:cxn modelId="{29E23C95-3C88-439C-AB20-79FE8B48081A}" type="presOf" srcId="{784F4A4A-5555-4F18-9D9C-4F7D84F40718}" destId="{AD94C4CB-BEEC-4756-A279-CBAE795946B4}" srcOrd="0" destOrd="0" presId="urn:microsoft.com/office/officeart/2005/8/layout/cycle5"/>
    <dgm:cxn modelId="{76BA3F9C-0363-4AA5-A655-D7CDFF769973}" type="presOf" srcId="{ABE00013-4D4D-45EA-8BE5-72430A0562BA}" destId="{FB57DDF6-B270-4A40-9ABC-77C3B2C6FAE2}" srcOrd="0" destOrd="0" presId="urn:microsoft.com/office/officeart/2005/8/layout/cycle5"/>
    <dgm:cxn modelId="{C9F15EBB-8A79-4556-A8AA-D6163C1A96BB}" type="presOf" srcId="{0BA39247-A9D5-4843-A66A-9A1DDEBBBFD9}" destId="{071554C9-D1A9-49E9-806D-D1A3C5A1B1E4}" srcOrd="0" destOrd="0" presId="urn:microsoft.com/office/officeart/2005/8/layout/cycle5"/>
    <dgm:cxn modelId="{E8D6AECB-1ECC-4EC1-BF3D-E8F15B1CA8A5}" type="presOf" srcId="{EC221A92-8101-42F1-87EF-16222B5EDD20}" destId="{447CDF7C-EE9E-42AE-8F0C-D42D5139E87A}" srcOrd="0" destOrd="0" presId="urn:microsoft.com/office/officeart/2005/8/layout/cycle5"/>
    <dgm:cxn modelId="{F83D7BCF-F1FA-48C6-A98A-83EAA28ED5D7}" type="presOf" srcId="{0F96C9D9-12D9-4A94-8D1F-2DEA35B5A696}" destId="{F8CBA492-D8E1-404F-A28B-2E95E84F72DC}" srcOrd="0" destOrd="0" presId="urn:microsoft.com/office/officeart/2005/8/layout/cycle5"/>
    <dgm:cxn modelId="{1EB26DD0-2669-4256-9B06-D25D1C3AEF3F}" type="presOf" srcId="{308D649E-3D3D-47A4-9694-90B85EF66778}" destId="{9FB4ED7B-713B-40AA-BFEB-7303BF627D3E}" srcOrd="0" destOrd="0" presId="urn:microsoft.com/office/officeart/2005/8/layout/cycle5"/>
    <dgm:cxn modelId="{63DF20E6-155F-44E6-891E-48DEEFB57090}" srcId="{A6896989-D2FA-4C2F-AC21-EC86438C03A3}" destId="{308D649E-3D3D-47A4-9694-90B85EF66778}" srcOrd="1" destOrd="0" parTransId="{7E9A9099-7889-47EB-AE81-45F3EA588F20}" sibTransId="{ABE00013-4D4D-45EA-8BE5-72430A0562BA}"/>
    <dgm:cxn modelId="{356763EA-045C-44FC-AA27-01F04F042457}" srcId="{A6896989-D2FA-4C2F-AC21-EC86438C03A3}" destId="{4D88BC1B-CF2B-4E6F-9F99-C465D6C755B9}" srcOrd="4" destOrd="0" parTransId="{AE4269B1-5EF8-4B3C-B5A8-7A36090420EF}" sibTransId="{0F96C9D9-12D9-4A94-8D1F-2DEA35B5A696}"/>
    <dgm:cxn modelId="{FAD859EC-F805-4238-8A22-F3E447AA6EE4}" srcId="{A6896989-D2FA-4C2F-AC21-EC86438C03A3}" destId="{EC221A92-8101-42F1-87EF-16222B5EDD20}" srcOrd="0" destOrd="0" parTransId="{56A577E1-8575-4BFB-8A05-19F990F6AC3C}" sibTransId="{784F4A4A-5555-4F18-9D9C-4F7D84F40718}"/>
    <dgm:cxn modelId="{EF1264F5-6BEB-43FA-99C1-F0BA6FE30253}" type="presOf" srcId="{9497AC26-4906-41FD-8333-D57F2D93A369}" destId="{7CBDBD04-24B1-4BAF-9447-05E3FBF316A8}" srcOrd="0" destOrd="0" presId="urn:microsoft.com/office/officeart/2005/8/layout/cycle5"/>
    <dgm:cxn modelId="{BAD3DAF6-DE26-4712-9EA3-3024B096C0A0}" type="presOf" srcId="{A6896989-D2FA-4C2F-AC21-EC86438C03A3}" destId="{80A20A0B-B9CE-48E1-8908-D98DCEF351DA}" srcOrd="0" destOrd="0" presId="urn:microsoft.com/office/officeart/2005/8/layout/cycle5"/>
    <dgm:cxn modelId="{92D30F2F-3D8A-4D88-BAE0-A8622063DF98}" type="presParOf" srcId="{80A20A0B-B9CE-48E1-8908-D98DCEF351DA}" destId="{447CDF7C-EE9E-42AE-8F0C-D42D5139E87A}" srcOrd="0" destOrd="0" presId="urn:microsoft.com/office/officeart/2005/8/layout/cycle5"/>
    <dgm:cxn modelId="{648E0B32-A3B0-4462-9D02-BB145F9CBE5A}" type="presParOf" srcId="{80A20A0B-B9CE-48E1-8908-D98DCEF351DA}" destId="{42E91D5D-C3C0-4FD1-BECB-1DD8397C652C}" srcOrd="1" destOrd="0" presId="urn:microsoft.com/office/officeart/2005/8/layout/cycle5"/>
    <dgm:cxn modelId="{12B98126-0256-4E07-947B-2292055EAAF1}" type="presParOf" srcId="{80A20A0B-B9CE-48E1-8908-D98DCEF351DA}" destId="{AD94C4CB-BEEC-4756-A279-CBAE795946B4}" srcOrd="2" destOrd="0" presId="urn:microsoft.com/office/officeart/2005/8/layout/cycle5"/>
    <dgm:cxn modelId="{D8884C6C-2026-49B1-93B3-37019B77B3B2}" type="presParOf" srcId="{80A20A0B-B9CE-48E1-8908-D98DCEF351DA}" destId="{9FB4ED7B-713B-40AA-BFEB-7303BF627D3E}" srcOrd="3" destOrd="0" presId="urn:microsoft.com/office/officeart/2005/8/layout/cycle5"/>
    <dgm:cxn modelId="{E65A65AA-2406-475E-B797-62F021E4F424}" type="presParOf" srcId="{80A20A0B-B9CE-48E1-8908-D98DCEF351DA}" destId="{7E60A92B-80FF-4B2E-871C-6CBFFD877ECF}" srcOrd="4" destOrd="0" presId="urn:microsoft.com/office/officeart/2005/8/layout/cycle5"/>
    <dgm:cxn modelId="{E0BC5F1E-7351-4C4F-8808-CFA754A886E6}" type="presParOf" srcId="{80A20A0B-B9CE-48E1-8908-D98DCEF351DA}" destId="{FB57DDF6-B270-4A40-9ABC-77C3B2C6FAE2}" srcOrd="5" destOrd="0" presId="urn:microsoft.com/office/officeart/2005/8/layout/cycle5"/>
    <dgm:cxn modelId="{BA1446FD-AE97-4988-841C-6210892FDD5D}" type="presParOf" srcId="{80A20A0B-B9CE-48E1-8908-D98DCEF351DA}" destId="{DD8E167E-167E-4659-8FCA-5351B41C31DA}" srcOrd="6" destOrd="0" presId="urn:microsoft.com/office/officeart/2005/8/layout/cycle5"/>
    <dgm:cxn modelId="{4DD8B33E-E495-4714-8414-4D87DFBF75B8}" type="presParOf" srcId="{80A20A0B-B9CE-48E1-8908-D98DCEF351DA}" destId="{8C8B5A3B-9BFF-4343-A3D8-E196A7058531}" srcOrd="7" destOrd="0" presId="urn:microsoft.com/office/officeart/2005/8/layout/cycle5"/>
    <dgm:cxn modelId="{259DE8A3-B7D4-407A-902D-69249B936ABE}" type="presParOf" srcId="{80A20A0B-B9CE-48E1-8908-D98DCEF351DA}" destId="{6CF5A43E-BE38-4D26-A884-D19A53EFE140}" srcOrd="8" destOrd="0" presId="urn:microsoft.com/office/officeart/2005/8/layout/cycle5"/>
    <dgm:cxn modelId="{5FFAEDB1-96C6-4F92-9774-5B49BEC4465A}" type="presParOf" srcId="{80A20A0B-B9CE-48E1-8908-D98DCEF351DA}" destId="{071554C9-D1A9-49E9-806D-D1A3C5A1B1E4}" srcOrd="9" destOrd="0" presId="urn:microsoft.com/office/officeart/2005/8/layout/cycle5"/>
    <dgm:cxn modelId="{6DF83167-68CD-4DEC-A6B9-286744E1C265}" type="presParOf" srcId="{80A20A0B-B9CE-48E1-8908-D98DCEF351DA}" destId="{20F70294-D8CD-4C87-9BF5-E597DFCD3704}" srcOrd="10" destOrd="0" presId="urn:microsoft.com/office/officeart/2005/8/layout/cycle5"/>
    <dgm:cxn modelId="{79F9C6F8-472B-4EAA-A238-A530193EBA23}" type="presParOf" srcId="{80A20A0B-B9CE-48E1-8908-D98DCEF351DA}" destId="{7CBDBD04-24B1-4BAF-9447-05E3FBF316A8}" srcOrd="11" destOrd="0" presId="urn:microsoft.com/office/officeart/2005/8/layout/cycle5"/>
    <dgm:cxn modelId="{BCE2E53E-4239-460D-9D5F-442F218FA65A}" type="presParOf" srcId="{80A20A0B-B9CE-48E1-8908-D98DCEF351DA}" destId="{65C850BE-62CF-490A-AF2A-D34B200B77E8}" srcOrd="12" destOrd="0" presId="urn:microsoft.com/office/officeart/2005/8/layout/cycle5"/>
    <dgm:cxn modelId="{D907E3E2-6E1A-4567-A6BF-0D68C3E0EEA2}" type="presParOf" srcId="{80A20A0B-B9CE-48E1-8908-D98DCEF351DA}" destId="{807DC92A-4E79-41A9-99E1-AD095213668E}" srcOrd="13" destOrd="0" presId="urn:microsoft.com/office/officeart/2005/8/layout/cycle5"/>
    <dgm:cxn modelId="{3989FB70-3005-4803-AFB8-EBEDED417914}" type="presParOf" srcId="{80A20A0B-B9CE-48E1-8908-D98DCEF351DA}" destId="{F8CBA492-D8E1-404F-A28B-2E95E84F72D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1C6FF-25AF-4B24-A59F-E9BBED4541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8557B28F-91E2-4C61-A47D-F5975C957A0C}">
      <dgm:prSet phldrT="[Text]" custT="1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Mechanical</a:t>
          </a:r>
        </a:p>
      </dgm:t>
    </dgm:pt>
    <dgm:pt modelId="{1FAAA283-7FA7-45BA-89B6-79834DCD9ABB}" type="parTrans" cxnId="{052B5469-167B-4B1D-B805-B5F6E8092508}">
      <dgm:prSet/>
      <dgm:spPr/>
      <dgm:t>
        <a:bodyPr/>
        <a:lstStyle/>
        <a:p>
          <a:endParaRPr lang="en-AU"/>
        </a:p>
      </dgm:t>
    </dgm:pt>
    <dgm:pt modelId="{7A492502-56A0-4FBE-AB79-136226ADB365}" type="sibTrans" cxnId="{052B5469-167B-4B1D-B805-B5F6E8092508}">
      <dgm:prSet/>
      <dgm:spPr/>
      <dgm:t>
        <a:bodyPr/>
        <a:lstStyle/>
        <a:p>
          <a:endParaRPr lang="en-AU"/>
        </a:p>
      </dgm:t>
    </dgm:pt>
    <dgm:pt modelId="{A42B721A-C49A-4E60-8C72-5CAFAD088002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Computer</a:t>
          </a:r>
        </a:p>
      </dgm:t>
    </dgm:pt>
    <dgm:pt modelId="{7EDDEF35-487D-4330-A450-36B96BF7AF10}" type="parTrans" cxnId="{9099A9AF-4F97-40F9-BA15-DC22816EED4B}">
      <dgm:prSet/>
      <dgm:spPr/>
      <dgm:t>
        <a:bodyPr/>
        <a:lstStyle/>
        <a:p>
          <a:endParaRPr lang="en-AU"/>
        </a:p>
      </dgm:t>
    </dgm:pt>
    <dgm:pt modelId="{D6E479A5-5563-420A-A707-CBF5E84D07EF}" type="sibTrans" cxnId="{9099A9AF-4F97-40F9-BA15-DC22816EED4B}">
      <dgm:prSet/>
      <dgm:spPr/>
      <dgm:t>
        <a:bodyPr/>
        <a:lstStyle/>
        <a:p>
          <a:endParaRPr lang="en-AU"/>
        </a:p>
      </dgm:t>
    </dgm:pt>
    <dgm:pt modelId="{F05B4149-2F02-41E1-8991-809B701587F8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Electrical / Electronics</a:t>
          </a:r>
        </a:p>
      </dgm:t>
    </dgm:pt>
    <dgm:pt modelId="{07B989E1-A8DE-4333-9E1B-0B8EBDA557D4}" type="parTrans" cxnId="{390A0286-C2BD-465A-AD8E-EAB07911CCDF}">
      <dgm:prSet/>
      <dgm:spPr/>
      <dgm:t>
        <a:bodyPr/>
        <a:lstStyle/>
        <a:p>
          <a:endParaRPr lang="en-AU"/>
        </a:p>
      </dgm:t>
    </dgm:pt>
    <dgm:pt modelId="{78631471-85C1-4C3F-8A68-9036391327D1}" type="sibTrans" cxnId="{390A0286-C2BD-465A-AD8E-EAB07911CCDF}">
      <dgm:prSet/>
      <dgm:spPr/>
      <dgm:t>
        <a:bodyPr/>
        <a:lstStyle/>
        <a:p>
          <a:endParaRPr lang="en-AU"/>
        </a:p>
      </dgm:t>
    </dgm:pt>
    <dgm:pt modelId="{91AD12A8-412D-47EA-955D-64ECC55B68EF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Control Systems</a:t>
          </a:r>
        </a:p>
      </dgm:t>
    </dgm:pt>
    <dgm:pt modelId="{934254E1-CB3E-4042-9812-D89F35340817}" type="parTrans" cxnId="{00FDAAFC-B6DC-407B-91CB-EE60B34256E2}">
      <dgm:prSet/>
      <dgm:spPr/>
      <dgm:t>
        <a:bodyPr/>
        <a:lstStyle/>
        <a:p>
          <a:endParaRPr lang="en-AU"/>
        </a:p>
      </dgm:t>
    </dgm:pt>
    <dgm:pt modelId="{ABF8E8E1-E5E9-42A1-BF39-10581D44005E}" type="sibTrans" cxnId="{00FDAAFC-B6DC-407B-91CB-EE60B34256E2}">
      <dgm:prSet/>
      <dgm:spPr/>
      <dgm:t>
        <a:bodyPr/>
        <a:lstStyle/>
        <a:p>
          <a:endParaRPr lang="en-AU"/>
        </a:p>
      </dgm:t>
    </dgm:pt>
    <dgm:pt modelId="{72D85EDC-9AE5-4940-AFE3-1D814826F570}" type="pres">
      <dgm:prSet presAssocID="{E851C6FF-25AF-4B24-A59F-E9BBED45412A}" presName="diagram" presStyleCnt="0">
        <dgm:presLayoutVars>
          <dgm:dir/>
          <dgm:resizeHandles val="exact"/>
        </dgm:presLayoutVars>
      </dgm:prSet>
      <dgm:spPr/>
    </dgm:pt>
    <dgm:pt modelId="{400394B2-33A6-4C5B-BE25-88929D37FA79}" type="pres">
      <dgm:prSet presAssocID="{8557B28F-91E2-4C61-A47D-F5975C957A0C}" presName="node" presStyleLbl="node1" presStyleIdx="0" presStyleCnt="4" custLinFactNeighborX="0">
        <dgm:presLayoutVars>
          <dgm:bulletEnabled val="1"/>
        </dgm:presLayoutVars>
      </dgm:prSet>
      <dgm:spPr/>
    </dgm:pt>
    <dgm:pt modelId="{BE3544C8-DDA3-496D-82A8-20C3C9DCE7B7}" type="pres">
      <dgm:prSet presAssocID="{7A492502-56A0-4FBE-AB79-136226ADB365}" presName="sibTrans" presStyleCnt="0"/>
      <dgm:spPr/>
    </dgm:pt>
    <dgm:pt modelId="{D984090E-066C-4470-8B67-A34B629BBD03}" type="pres">
      <dgm:prSet presAssocID="{A42B721A-C49A-4E60-8C72-5CAFAD088002}" presName="node" presStyleLbl="node1" presStyleIdx="1" presStyleCnt="4">
        <dgm:presLayoutVars>
          <dgm:bulletEnabled val="1"/>
        </dgm:presLayoutVars>
      </dgm:prSet>
      <dgm:spPr/>
    </dgm:pt>
    <dgm:pt modelId="{9A16D6BA-2025-4D36-B559-08445C32B9F1}" type="pres">
      <dgm:prSet presAssocID="{D6E479A5-5563-420A-A707-CBF5E84D07EF}" presName="sibTrans" presStyleCnt="0"/>
      <dgm:spPr/>
    </dgm:pt>
    <dgm:pt modelId="{4A8FD3EC-877E-46BF-BEB5-AB649F8F4975}" type="pres">
      <dgm:prSet presAssocID="{91AD12A8-412D-47EA-955D-64ECC55B68EF}" presName="node" presStyleLbl="node1" presStyleIdx="2" presStyleCnt="4">
        <dgm:presLayoutVars>
          <dgm:bulletEnabled val="1"/>
        </dgm:presLayoutVars>
      </dgm:prSet>
      <dgm:spPr/>
    </dgm:pt>
    <dgm:pt modelId="{9B89EA00-6094-4D12-BB27-96A55AD43DF8}" type="pres">
      <dgm:prSet presAssocID="{ABF8E8E1-E5E9-42A1-BF39-10581D44005E}" presName="sibTrans" presStyleCnt="0"/>
      <dgm:spPr/>
    </dgm:pt>
    <dgm:pt modelId="{5F0F3804-791D-40AA-9572-22C5235AFF8A}" type="pres">
      <dgm:prSet presAssocID="{F05B4149-2F02-41E1-8991-809B701587F8}" presName="node" presStyleLbl="node1" presStyleIdx="3" presStyleCnt="4">
        <dgm:presLayoutVars>
          <dgm:bulletEnabled val="1"/>
        </dgm:presLayoutVars>
      </dgm:prSet>
      <dgm:spPr/>
    </dgm:pt>
  </dgm:ptLst>
  <dgm:cxnLst>
    <dgm:cxn modelId="{052B5469-167B-4B1D-B805-B5F6E8092508}" srcId="{E851C6FF-25AF-4B24-A59F-E9BBED45412A}" destId="{8557B28F-91E2-4C61-A47D-F5975C957A0C}" srcOrd="0" destOrd="0" parTransId="{1FAAA283-7FA7-45BA-89B6-79834DCD9ABB}" sibTransId="{7A492502-56A0-4FBE-AB79-136226ADB365}"/>
    <dgm:cxn modelId="{1D5EA64B-40DE-463A-90DE-A0D33C024936}" type="presOf" srcId="{F05B4149-2F02-41E1-8991-809B701587F8}" destId="{5F0F3804-791D-40AA-9572-22C5235AFF8A}" srcOrd="0" destOrd="0" presId="urn:microsoft.com/office/officeart/2005/8/layout/default"/>
    <dgm:cxn modelId="{9C2E6C74-EAA9-46ED-8FBA-3FFB08B228A7}" type="presOf" srcId="{8557B28F-91E2-4C61-A47D-F5975C957A0C}" destId="{400394B2-33A6-4C5B-BE25-88929D37FA79}" srcOrd="0" destOrd="0" presId="urn:microsoft.com/office/officeart/2005/8/layout/default"/>
    <dgm:cxn modelId="{390A0286-C2BD-465A-AD8E-EAB07911CCDF}" srcId="{E851C6FF-25AF-4B24-A59F-E9BBED45412A}" destId="{F05B4149-2F02-41E1-8991-809B701587F8}" srcOrd="3" destOrd="0" parTransId="{07B989E1-A8DE-4333-9E1B-0B8EBDA557D4}" sibTransId="{78631471-85C1-4C3F-8A68-9036391327D1}"/>
    <dgm:cxn modelId="{9099A9AF-4F97-40F9-BA15-DC22816EED4B}" srcId="{E851C6FF-25AF-4B24-A59F-E9BBED45412A}" destId="{A42B721A-C49A-4E60-8C72-5CAFAD088002}" srcOrd="1" destOrd="0" parTransId="{7EDDEF35-487D-4330-A450-36B96BF7AF10}" sibTransId="{D6E479A5-5563-420A-A707-CBF5E84D07EF}"/>
    <dgm:cxn modelId="{0E7A99C0-A82D-4C3C-81D4-6CF9154A08AA}" type="presOf" srcId="{91AD12A8-412D-47EA-955D-64ECC55B68EF}" destId="{4A8FD3EC-877E-46BF-BEB5-AB649F8F4975}" srcOrd="0" destOrd="0" presId="urn:microsoft.com/office/officeart/2005/8/layout/default"/>
    <dgm:cxn modelId="{D93F40D1-C006-4350-8BDC-402611EBCE7C}" type="presOf" srcId="{A42B721A-C49A-4E60-8C72-5CAFAD088002}" destId="{D984090E-066C-4470-8B67-A34B629BBD03}" srcOrd="0" destOrd="0" presId="urn:microsoft.com/office/officeart/2005/8/layout/default"/>
    <dgm:cxn modelId="{00FDAAFC-B6DC-407B-91CB-EE60B34256E2}" srcId="{E851C6FF-25AF-4B24-A59F-E9BBED45412A}" destId="{91AD12A8-412D-47EA-955D-64ECC55B68EF}" srcOrd="2" destOrd="0" parTransId="{934254E1-CB3E-4042-9812-D89F35340817}" sibTransId="{ABF8E8E1-E5E9-42A1-BF39-10581D44005E}"/>
    <dgm:cxn modelId="{1E60B7FD-D0F2-4C70-943A-B987A341090F}" type="presOf" srcId="{E851C6FF-25AF-4B24-A59F-E9BBED45412A}" destId="{72D85EDC-9AE5-4940-AFE3-1D814826F570}" srcOrd="0" destOrd="0" presId="urn:microsoft.com/office/officeart/2005/8/layout/default"/>
    <dgm:cxn modelId="{D4116209-806D-49EA-B3EC-5C07FE54FB27}" type="presParOf" srcId="{72D85EDC-9AE5-4940-AFE3-1D814826F570}" destId="{400394B2-33A6-4C5B-BE25-88929D37FA79}" srcOrd="0" destOrd="0" presId="urn:microsoft.com/office/officeart/2005/8/layout/default"/>
    <dgm:cxn modelId="{BC14D50E-205F-48B2-A299-AE77A9376BA5}" type="presParOf" srcId="{72D85EDC-9AE5-4940-AFE3-1D814826F570}" destId="{BE3544C8-DDA3-496D-82A8-20C3C9DCE7B7}" srcOrd="1" destOrd="0" presId="urn:microsoft.com/office/officeart/2005/8/layout/default"/>
    <dgm:cxn modelId="{9208CA69-0E5D-424F-86B6-E5672CE8684D}" type="presParOf" srcId="{72D85EDC-9AE5-4940-AFE3-1D814826F570}" destId="{D984090E-066C-4470-8B67-A34B629BBD03}" srcOrd="2" destOrd="0" presId="urn:microsoft.com/office/officeart/2005/8/layout/default"/>
    <dgm:cxn modelId="{D006891B-8C79-4075-8C8D-737A34D5F849}" type="presParOf" srcId="{72D85EDC-9AE5-4940-AFE3-1D814826F570}" destId="{9A16D6BA-2025-4D36-B559-08445C32B9F1}" srcOrd="3" destOrd="0" presId="urn:microsoft.com/office/officeart/2005/8/layout/default"/>
    <dgm:cxn modelId="{DEBAD3A9-6FE3-41EA-A46B-AD075AEA9C9D}" type="presParOf" srcId="{72D85EDC-9AE5-4940-AFE3-1D814826F570}" destId="{4A8FD3EC-877E-46BF-BEB5-AB649F8F4975}" srcOrd="4" destOrd="0" presId="urn:microsoft.com/office/officeart/2005/8/layout/default"/>
    <dgm:cxn modelId="{7EE2316E-CB3A-4717-BB87-7F35DFB3822C}" type="presParOf" srcId="{72D85EDC-9AE5-4940-AFE3-1D814826F570}" destId="{9B89EA00-6094-4D12-BB27-96A55AD43DF8}" srcOrd="5" destOrd="0" presId="urn:microsoft.com/office/officeart/2005/8/layout/default"/>
    <dgm:cxn modelId="{02000000-D8C4-44E5-9D1E-C98841771C68}" type="presParOf" srcId="{72D85EDC-9AE5-4940-AFE3-1D814826F570}" destId="{5F0F3804-791D-40AA-9572-22C5235AFF8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CDF7C-EE9E-42AE-8F0C-D42D5139E87A}">
      <dsp:nvSpPr>
        <dsp:cNvPr id="0" name=""/>
        <dsp:cNvSpPr/>
      </dsp:nvSpPr>
      <dsp:spPr>
        <a:xfrm>
          <a:off x="2606343" y="-134812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Output Signal Conditioning and Interfacing</a:t>
          </a:r>
        </a:p>
      </dsp:txBody>
      <dsp:txXfrm>
        <a:off x="2663870" y="-77285"/>
        <a:ext cx="1507958" cy="1063390"/>
      </dsp:txXfrm>
    </dsp:sp>
    <dsp:sp modelId="{AD94C4CB-BEEC-4756-A279-CBAE795946B4}">
      <dsp:nvSpPr>
        <dsp:cNvPr id="0" name=""/>
        <dsp:cNvSpPr/>
      </dsp:nvSpPr>
      <dsp:spPr>
        <a:xfrm>
          <a:off x="2295220" y="644390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2151304" y="61323"/>
              </a:moveTo>
              <a:arcTo wR="1698962" hR="1698962" stAng="17126460" swAng="138916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4ED7B-713B-40AA-BFEB-7303BF627D3E}">
      <dsp:nvSpPr>
        <dsp:cNvPr id="0" name=""/>
        <dsp:cNvSpPr/>
      </dsp:nvSpPr>
      <dsp:spPr>
        <a:xfrm>
          <a:off x="4620800" y="1164825"/>
          <a:ext cx="1623012" cy="1178444"/>
        </a:xfrm>
        <a:prstGeom prst="round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Actuators</a:t>
          </a:r>
        </a:p>
      </dsp:txBody>
      <dsp:txXfrm>
        <a:off x="4678327" y="1222352"/>
        <a:ext cx="1507958" cy="1063390"/>
      </dsp:txXfrm>
    </dsp:sp>
    <dsp:sp modelId="{FB57DDF6-B270-4A40-9ABC-77C3B2C6FAE2}">
      <dsp:nvSpPr>
        <dsp:cNvPr id="0" name=""/>
        <dsp:cNvSpPr/>
      </dsp:nvSpPr>
      <dsp:spPr>
        <a:xfrm>
          <a:off x="2232568" y="-91882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3158006" y="2569400"/>
              </a:moveTo>
              <a:arcTo wR="1698962" hR="1698962" stAng="1849171" swAng="93865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E167E-167E-4659-8FCA-5351B41C31DA}">
      <dsp:nvSpPr>
        <dsp:cNvPr id="0" name=""/>
        <dsp:cNvSpPr/>
      </dsp:nvSpPr>
      <dsp:spPr>
        <a:xfrm>
          <a:off x="3696653" y="2938638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Sensors</a:t>
          </a:r>
        </a:p>
      </dsp:txBody>
      <dsp:txXfrm>
        <a:off x="3754180" y="2996165"/>
        <a:ext cx="1507958" cy="1063390"/>
      </dsp:txXfrm>
    </dsp:sp>
    <dsp:sp modelId="{6CF5A43E-BE38-4D26-A884-D19A53EFE140}">
      <dsp:nvSpPr>
        <dsp:cNvPr id="0" name=""/>
        <dsp:cNvSpPr/>
      </dsp:nvSpPr>
      <dsp:spPr>
        <a:xfrm>
          <a:off x="1686787" y="516263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1896100" y="3386448"/>
              </a:moveTo>
              <a:arcTo wR="1698962" hR="1698962" stAng="5000202" swAng="704222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554C9-D1A9-49E9-806D-D1A3C5A1B1E4}">
      <dsp:nvSpPr>
        <dsp:cNvPr id="0" name=""/>
        <dsp:cNvSpPr/>
      </dsp:nvSpPr>
      <dsp:spPr>
        <a:xfrm>
          <a:off x="1499268" y="2939191"/>
          <a:ext cx="1622030" cy="1177338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Input Signal Conditioning and Interfacing</a:t>
          </a:r>
        </a:p>
      </dsp:txBody>
      <dsp:txXfrm>
        <a:off x="1556741" y="2996664"/>
        <a:ext cx="1507084" cy="1062392"/>
      </dsp:txXfrm>
    </dsp:sp>
    <dsp:sp modelId="{7CBDBD04-24B1-4BAF-9447-05E3FBF316A8}">
      <dsp:nvSpPr>
        <dsp:cNvPr id="0" name=""/>
        <dsp:cNvSpPr/>
      </dsp:nvSpPr>
      <dsp:spPr>
        <a:xfrm>
          <a:off x="1092094" y="-165707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13691" y="3006119"/>
              </a:moveTo>
              <a:arcTo wR="1698962" hR="1698962" stAng="7782075" swAng="101509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50BE-62CF-490A-AF2A-D34B200B77E8}">
      <dsp:nvSpPr>
        <dsp:cNvPr id="0" name=""/>
        <dsp:cNvSpPr/>
      </dsp:nvSpPr>
      <dsp:spPr>
        <a:xfrm>
          <a:off x="511031" y="1148068"/>
          <a:ext cx="1623012" cy="1178444"/>
        </a:xfrm>
        <a:prstGeom prst="round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Digital Control Architectures</a:t>
          </a:r>
        </a:p>
      </dsp:txBody>
      <dsp:txXfrm>
        <a:off x="568558" y="1205595"/>
        <a:ext cx="1507958" cy="1063390"/>
      </dsp:txXfrm>
    </dsp:sp>
    <dsp:sp modelId="{F8CBA492-D8E1-404F-A28B-2E95E84F72DC}">
      <dsp:nvSpPr>
        <dsp:cNvPr id="0" name=""/>
        <dsp:cNvSpPr/>
      </dsp:nvSpPr>
      <dsp:spPr>
        <a:xfrm>
          <a:off x="1029409" y="656358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82033" y="337959"/>
              </a:moveTo>
              <a:arcTo wR="1698962" hR="1698962" stAng="13993995" swAng="148181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394B2-33A6-4C5B-BE25-88929D37FA79}">
      <dsp:nvSpPr>
        <dsp:cNvPr id="0" name=""/>
        <dsp:cNvSpPr/>
      </dsp:nvSpPr>
      <dsp:spPr>
        <a:xfrm>
          <a:off x="210953" y="618"/>
          <a:ext cx="886173" cy="531704"/>
        </a:xfrm>
        <a:prstGeom prst="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Mechanical</a:t>
          </a:r>
        </a:p>
      </dsp:txBody>
      <dsp:txXfrm>
        <a:off x="210953" y="618"/>
        <a:ext cx="886173" cy="531704"/>
      </dsp:txXfrm>
    </dsp:sp>
    <dsp:sp modelId="{D984090E-066C-4470-8B67-A34B629BBD03}">
      <dsp:nvSpPr>
        <dsp:cNvPr id="0" name=""/>
        <dsp:cNvSpPr/>
      </dsp:nvSpPr>
      <dsp:spPr>
        <a:xfrm>
          <a:off x="1185745" y="618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Computer</a:t>
          </a:r>
        </a:p>
      </dsp:txBody>
      <dsp:txXfrm>
        <a:off x="1185745" y="618"/>
        <a:ext cx="886173" cy="531704"/>
      </dsp:txXfrm>
    </dsp:sp>
    <dsp:sp modelId="{4A8FD3EC-877E-46BF-BEB5-AB649F8F4975}">
      <dsp:nvSpPr>
        <dsp:cNvPr id="0" name=""/>
        <dsp:cNvSpPr/>
      </dsp:nvSpPr>
      <dsp:spPr>
        <a:xfrm>
          <a:off x="210953" y="620939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Control Systems</a:t>
          </a:r>
        </a:p>
      </dsp:txBody>
      <dsp:txXfrm>
        <a:off x="210953" y="620939"/>
        <a:ext cx="886173" cy="531704"/>
      </dsp:txXfrm>
    </dsp:sp>
    <dsp:sp modelId="{5F0F3804-791D-40AA-9572-22C5235AFF8A}">
      <dsp:nvSpPr>
        <dsp:cNvPr id="0" name=""/>
        <dsp:cNvSpPr/>
      </dsp:nvSpPr>
      <dsp:spPr>
        <a:xfrm>
          <a:off x="1185745" y="620939"/>
          <a:ext cx="886173" cy="531704"/>
        </a:xfrm>
        <a:prstGeom prst="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Electrical / Electronics</a:t>
          </a:r>
        </a:p>
      </dsp:txBody>
      <dsp:txXfrm>
        <a:off x="1185745" y="620939"/>
        <a:ext cx="886173" cy="531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C39DA-B1F2-496B-9074-8A032340A65A}" type="datetimeFigureOut">
              <a:rPr lang="en-AU" smtClean="0"/>
              <a:t>10/04/2020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F7443-4C99-46B1-8FF7-99C44BDFBC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443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66EE207-774E-4122-97B9-589E5D2871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003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Contemporary Digital Radio Technologies 	Instructor Notes</a:t>
            </a:r>
            <a:endParaRPr kumimoji="0" lang="en-US" alt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11" name="Rectangle 6">
            <a:extLst>
              <a:ext uri="{FF2B5EF4-FFF2-40B4-BE49-F238E27FC236}">
                <a16:creationId xmlns:a16="http://schemas.microsoft.com/office/drawing/2014/main" id="{AD9C4F31-8391-4BCF-9CA6-0D84B050B29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003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	Copyright </a:t>
            </a: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  <a:sym typeface="Symbol" panose="05050102010706020507" pitchFamily="18" charset="2"/>
              </a:rPr>
              <a:t></a:t>
            </a: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2006, RMIT </a:t>
            </a:r>
            <a:endParaRPr kumimoji="0" lang="en-US" alt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4212" name="Rectangle 7">
            <a:extLst>
              <a:ext uri="{FF2B5EF4-FFF2-40B4-BE49-F238E27FC236}">
                <a16:creationId xmlns:a16="http://schemas.microsoft.com/office/drawing/2014/main" id="{5A59793C-E02D-4F8A-B316-5728957E93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3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3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1003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	</a:t>
            </a:r>
            <a:fld id="{13225C18-6B49-45D6-A6B3-48FE1C67B57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033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4213" name="Rectangle 2">
            <a:extLst>
              <a:ext uri="{FF2B5EF4-FFF2-40B4-BE49-F238E27FC236}">
                <a16:creationId xmlns:a16="http://schemas.microsoft.com/office/drawing/2014/main" id="{2330C161-3A00-448A-919A-0DE894B1BB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735013"/>
            <a:ext cx="5114925" cy="3836987"/>
          </a:xfrm>
          <a:ln/>
        </p:spPr>
      </p:sp>
      <p:sp>
        <p:nvSpPr>
          <p:cNvPr id="94214" name="Rectangle 3">
            <a:extLst>
              <a:ext uri="{FF2B5EF4-FFF2-40B4-BE49-F238E27FC236}">
                <a16:creationId xmlns:a16="http://schemas.microsoft.com/office/drawing/2014/main" id="{D7D40522-16B3-4B05-9D3D-531E452FD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9443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6691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06292" y="421960"/>
            <a:ext cx="2013845" cy="4978975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5907023" cy="497256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63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E9E2B29D-7E7C-49F2-B392-2E35D831AE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50749AD-C8FF-4CC0-ACC0-560278E396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B5B48DA-22C9-462C-BD5C-DEB7872B81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B2D499C9-FD64-452F-9CD6-10E528229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BE2B090-CE0A-4723-8662-18E1744BDB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7603213-3E75-473E-AF7F-CDEA23BA78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5D08C3F-5471-4AF6-A85D-2BAAD2D1C3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0F21A192-C8CB-42E1-891E-B8C1E22D3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40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82BF71-1BBE-4CDF-8CFF-1CE31F87EA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545715-03E0-42CF-B5A1-7D59C94BB4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F8C8B9-F925-41ED-8F12-F6E320EA3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3783AA-2FF2-40D3-A4B1-6C703584E7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799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16572B-1F92-4E14-91FA-358D7B5AFA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7FDCA2-4C2C-4F6D-8E14-F495803E6C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D8C5AC-BDDA-418C-A2FA-9B5122D3B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F7EF41-65AB-4429-8F90-F428480A0B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75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1CCED-FA0F-432C-A74E-303088186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909E-57D9-495B-BD98-E942DE120E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AB492-40BD-4870-B02E-260A27119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7D798-0C57-4F11-8BD5-AE7B26E2CE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227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F5181E-58E1-4B2F-B04D-5CAAAE0D57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12D3D4-1A68-4371-B2C7-E91490F7F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4B89506-C50F-4390-91F7-58163A018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37534A-802F-4984-900B-D03BFC8CE7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170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8D7E0A7-4294-4C04-B8E8-1F5721AE4E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29857BB-D159-44B6-BC02-0936CDC2EB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197459C-1D0C-44A1-B106-FB2864CAAF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33B689-C5DF-4527-A82C-07330A113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223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21BBDC2-D574-4CC6-A16F-A766909DC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E4DB41-ECB5-400E-B220-1EF6B71F36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E0AE72-FEA6-4D6A-9534-87EC9DE34A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879B78-CC99-458D-B7BD-6245C0B8B8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689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2397-5612-493C-9A52-BEC2E1D3BC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76BFD-F3F7-4D9D-BBE5-AD3B49CC4B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5A9C9E-F57F-4F8A-9A9D-EA5251EEF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20545-E4FA-4399-A9F4-D8DA85C763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78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52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1C7BE-309F-46D6-912A-C60FAA9230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D81F45-09D4-4FBB-BF5A-B475191212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7EDD8-1FE7-4140-B47F-DF1F3841C2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E1498-014F-4621-8406-39FDFF41E0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880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CC39AF-164D-4F3A-8F9D-E6D7C3B3E3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723A07-F040-4155-89C6-300EC350FA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C6421B5-6FD7-40B4-BBF1-2CA62E4EB0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08F4D7-7138-4DAF-A574-048859AFB2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462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3E1CE1-832D-4CF8-AABD-7B7BEBE42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B0B9CC-0154-4DBE-A919-A887945E92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3FD3E8-9518-423E-99F8-8A798A46C9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AA7F5-B163-4F40-B2A6-2373EAE235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30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E76B08C-A6F4-4F59-81CE-99D9357B7E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BE1EDEC-7FD5-48EB-8666-0746727DF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5F33A06-4F91-445A-9380-D299AC6610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70D826-82E7-4A2C-B7D9-F931E026F6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296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4FE82-F745-4FCF-85D8-920AE709DE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66911-8C5E-4152-B531-5740F8DEE6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AFB74-066D-490E-8A60-8311EA132E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D398D-83F1-408E-B7F5-0C5EB50E1F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968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A527E-1B4B-4CDB-8D4B-AFCAAE3A11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2ADC1-8DF5-4FF0-BCD8-42FFF4F660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7A40E-2896-4E4A-AF0B-E95A7D0CF3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C7E3D-B4EC-4684-95A9-4D4EBF23E3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595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347A37-D219-4546-A18C-43F70FDE0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F80E784-55EC-4E2B-9A99-F04F32F7B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8FDDC2A-E4A3-4A76-8A02-A95659CF19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145070-7C99-4613-9282-C66A1BFE86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118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987823" y="6237288"/>
            <a:ext cx="324036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SCI 2018  Bhubaneswar , India</a:t>
            </a:r>
          </a:p>
        </p:txBody>
      </p:sp>
      <p:pic>
        <p:nvPicPr>
          <p:cNvPr id="11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5"/>
          <p:cNvSpPr txBox="1">
            <a:spLocks noChangeArrowheads="1"/>
          </p:cNvSpPr>
          <p:nvPr userDrawn="1"/>
        </p:nvSpPr>
        <p:spPr bwMode="auto">
          <a:xfrm>
            <a:off x="84138" y="6237312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milan.simic@rmit.edu.au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E14E7-335F-4042-B97D-D000814C5C36}"/>
              </a:ext>
            </a:extLst>
          </p:cNvPr>
          <p:cNvSpPr txBox="1"/>
          <p:nvPr userDrawn="1"/>
        </p:nvSpPr>
        <p:spPr>
          <a:xfrm>
            <a:off x="8100392" y="626659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515A25-A0F4-494E-AB81-1B7F299A02FC}" type="slidenum">
              <a:rPr lang="en-AU" sz="1600" i="1" smtClean="0">
                <a:latin typeface="+mj-lt"/>
              </a:rPr>
              <a:t>‹#›</a:t>
            </a:fld>
            <a:endParaRPr lang="en-AU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3377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415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 December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 2018  Bhubaneswar , India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864D4-2F4C-4654-A4C0-4AEF50EA93CE}"/>
              </a:ext>
            </a:extLst>
          </p:cNvPr>
          <p:cNvSpPr txBox="1"/>
          <p:nvPr userDrawn="1"/>
        </p:nvSpPr>
        <p:spPr>
          <a:xfrm>
            <a:off x="8199263" y="62452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9E5BC5-56DD-4CB1-87CE-AC8084CCF1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30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36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3692274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1153065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417832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3923837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778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4184165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1083982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2125610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37420872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247747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104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/>
              <a:t>21 December 2018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SCI 2018  Bhubaneswar , India</a:t>
            </a:r>
          </a:p>
        </p:txBody>
      </p:sp>
    </p:spTree>
    <p:extLst>
      <p:ext uri="{BB962C8B-B14F-4D97-AF65-F5344CB8AC3E}">
        <p14:creationId xmlns:p14="http://schemas.microsoft.com/office/powerpoint/2010/main" val="824025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658D7-6E3B-4C20-9FB2-EAB51CBF22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D6114-E308-4244-97B9-A77950645E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Automotive Electronics</a:t>
            </a:r>
            <a:r>
              <a:rPr lang="en-US" i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ED9EF-622F-43A6-B740-1D6FB5517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 smtClean="0"/>
            </a:lvl1pPr>
          </a:lstStyle>
          <a:p>
            <a:fld id="{4A658B28-2B68-4BB9-9408-A28B6A7698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830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746375" cy="476250"/>
          </a:xfrm>
        </p:spPr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i="1"/>
              <a:t> 2009, Dr Milan Simic</a:t>
            </a:r>
            <a:endParaRPr lang="en-US" i="1"/>
          </a:p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76600" y="6237288"/>
            <a:ext cx="309562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Automotive Electronics</a:t>
            </a:r>
            <a:r>
              <a:rPr lang="en-US" i="0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CC9869D-4B5F-4400-980C-EEDD31DC81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15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3FAA4D4D-AE51-4807-A153-498A5B37F1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CEECCBA-93B0-4261-9284-0521A718EC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BCBB863-39E4-4CFE-9755-2FA8F3BEFA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D741E65B-C708-4A4E-9F48-21B0155F40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5E36549-BA7F-44DA-B00B-05D42F0B20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B242134-C5FF-4192-8E25-D1ECB30F33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49B57B7-BE69-409D-AEFF-8E9C19C835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7B6F8B95-F0E6-4907-AF4E-69B9EB6A5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997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231062-FFAF-425C-BB1C-2F3E67336F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12E18-5B13-4DCE-BD91-E9BF3798D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2085A2-FF3E-4E32-8A8F-CCC130551A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5882C7-E9DB-4566-B928-FD1B9A0941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7689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2E6E32-6447-4640-B682-3247893CD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543BC9-D609-4358-B411-88CDBEBFCF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B1CDF1-3A6C-4260-B28E-697B1B1A9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583D2-BB97-44FE-A11A-6FBADE8CE9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81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DDD1D-9B6B-4ABC-B67A-83AE2458E4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363DD-BF74-490B-8C99-BBC434795F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99000-5238-4D7D-8E94-468A615C69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701C56-5430-4AFA-B4C3-5C784E5338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3127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E55AA6D-2A1F-435B-9449-34C6361D80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6B82B9D-14EB-4C68-BD38-0B6E81951F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52224C-609C-40B6-8BAB-4BE669C81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12FBF7-70F5-42C2-999E-1CE0CBE41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0682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921D9A6-0ED0-4134-AD0A-9023232AEE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913BF8-7852-4944-B174-B9BCF6890B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1CDA097-6FE2-4411-BF63-D8BDF931AE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5A8CD-0438-4175-9D7B-402B4CD5F1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9861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CDC1DA4-B5E7-4F0C-8185-F19E9B990A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4635E5E-9465-4476-BEF3-94B3ED1FA9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D3670E2-FBF6-421A-9EBF-3DF99AA40A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523CB-FBD3-458F-AFD2-067FC87380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43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619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6A449-3B9C-4070-A7AE-CE7A5AB0F7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F9C0F-0D26-4649-AF60-B4BCF82C7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317080-E8E0-41AF-A445-E3BF5779C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41D20-E77C-4DC6-8B27-B40EBCBD51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72099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D4F21-42BF-4F31-A4FB-E80A1C4994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3707D8-C941-4F2D-819B-4DE81F6708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1C807-700F-4D2E-975B-148612C351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29B47-582A-473B-8F1D-47C9D41B77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48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ED5175-474D-483A-92CE-530E5DBE2A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12D286-8BAE-4BF5-90B5-76953837D7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445984-BA90-4D65-B6CB-7CA64C155E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649B7A-A5AC-4BF7-896D-D3A0F8762B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5353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3F7052-ACD0-4385-B60E-082D38CDD3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C84A15-B8B8-4D44-BEC2-819BC722C5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75A2EA-F101-466D-9F74-1C787F4435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64D6CC-287B-4442-862F-CE24E5DDC8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23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A6240BA-BFC4-4E55-A07A-1F1C813B5B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E11CD30-4E24-4F91-A6DF-844ECF91CD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23D3C2E-21E0-4724-A699-D73DAB0552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BF8B9D-A9BC-474D-81BF-55114EBA7D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80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BB667-C8FD-4DDC-BED6-E34FE90405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F1D07-D8F2-4860-954F-7ABEDBDF5E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067E5-E180-4A8B-B9E8-A833FC8BA9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154F05-028A-478B-A3F3-0B408B77FD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8183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42CA96-B703-4DFB-864B-A92A415498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0B16B-B87A-4C68-8678-0C6EBE5D5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AB116-2485-4047-AA6F-71006EF0A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FB0A7-0CC2-4322-91D8-56E0486FF8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045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C14E5B-9021-4C1E-8DE0-85814EBC45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BBAF6A-107D-4EA5-9368-341030D78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A6CAD0A-AD07-4F8B-9E7F-1BE551C663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E4B98B-5A68-4053-B665-D34E0811E9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324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DAFA2218-44A0-4D5A-B211-E400D7DF53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7CC03F2A-066E-408C-BAA7-EF27A30E87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B9EFC6C-C24D-4A28-8D29-7AE088CA78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5771ACD7-929B-47B9-AD07-A4EF283B2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B6CA29-4C61-46D8-8BFD-8FB7DE5012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A30E526-E1A8-458E-A89C-A464AEDD8D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FD6CCB2-A5AB-4B77-BDEC-CC72915803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 smtClean="0"/>
            </a:lvl1pPr>
          </a:lstStyle>
          <a:p>
            <a:pPr>
              <a:defRPr/>
            </a:pPr>
            <a:fld id="{38B630DC-8229-4E5A-96D2-A08C2EB870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5589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5F1AFF7-158A-4505-9BBD-52C11E075E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B6041C-A83B-412B-8C18-CE7E6FD952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D74EC7-18BC-4B36-8A7B-3A443FF74C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9C2E1-1CC1-4531-AF46-8F65F40970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28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8045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E8C0DE-F2FB-4769-BD3C-1A36C58766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7C2775-2651-433C-8AF2-8E57F5012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30022A-3B5C-4CAB-904D-1E4409CE7D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2D83A-7E8F-434C-834D-E0FD58B1D3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0917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6D69A-1F56-4F73-9315-C85EB17FE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21A4A-08C7-43FA-97B6-B62E45DED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18B16-8E03-489D-A88E-EF6FAA1E52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F525B-CDAF-4F34-91CE-CC8FC17BB2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0458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0486FF-11E3-4923-9E0C-AFD3C882E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B35CC0-DE2C-47B5-80BA-555C3193B5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E180D1-EF7A-4B02-82BB-809292C6F1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39B64-D091-41A5-8B48-EFF101CB50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397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923B92-2247-4147-B9B4-B517ECA66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0C4A2DE-FC32-4237-A346-3E38CB7D7A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C7BC64-DB72-4048-B61E-9727F45C83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8CCD0-B89F-4E9E-83AE-9BB133A6A5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80940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C1B2BD1-6FB2-4169-823F-16DA8D7EAF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257C50-4AC1-40CB-AD40-36EC2510A8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BA9FC98-B78C-4C9B-863E-CEB4968012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886D5-5D6D-4EC9-86BF-06445CE36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8432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D6BC1-0040-4D3F-86C8-B843B063EA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77D3C-CBBA-4343-A116-3E953646E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0459A-389C-468C-829E-A224CB31C2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64B46-5A92-41D6-B7B4-56F5F76DAC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9663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E0846-A935-48E4-BA0C-39FCD87D56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99BD4-63CF-4E67-BBD7-B96565AC03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0B2571-D00E-47E8-85B3-E3EE660E9C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59291-8B49-40E6-8E6D-B4E6E6D661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689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3F595F-577F-49F5-9576-5796A3D3BE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DD6611-D216-4DB9-ABA7-656C967734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2B31B9-4EDD-4937-910B-A7D5F3C0F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7160-AD55-43DC-8BB8-95421BA2C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0793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7868B1-A147-4D6A-995F-A6DE36D6FE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A88CB0-C990-4B5D-A827-FC49A9A52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9FE416-D1BB-46F3-8CA4-C69BAFFAC2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538F4-26A3-440D-8D52-8BE3BBF98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515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A404A92-FBB9-4093-B9A7-E9D97C344A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804A80-7749-44A3-A7DB-3FD0FD7B95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87590BA-6644-4875-8526-7DADB9820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3F659-9674-406E-A3D5-6C11259039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22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021090"/>
          </a:xfrm>
          <a:prstGeom prst="rect">
            <a:avLst/>
          </a:prstGeom>
        </p:spPr>
        <p:txBody>
          <a:bodyPr vert="horz"/>
          <a:lstStyle>
            <a:lvl1pPr>
              <a:lnSpc>
                <a:spcPts val="3800"/>
              </a:lnSpc>
              <a:spcBef>
                <a:spcPts val="2200"/>
              </a:spcBef>
              <a:spcAft>
                <a:spcPts val="2200"/>
              </a:spcAft>
              <a:defRPr sz="3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30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8FD19-3FE3-40BD-B55E-8AE375699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08207-5E2D-4ACF-ACA8-9C00DCD6DE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A09ED-4E4A-4BB8-8D5F-5454699512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7C874-8BE9-4F0D-A8E0-6DAF2E5649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8805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57697-920C-431B-B375-C821C73D0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553614-1CDE-4713-999F-85743AC281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3959A-833B-4B72-8132-555E7A173B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06138-4EBF-4820-9548-5E118BB9FB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5051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B8D75F3-7AB0-4938-A01F-EA6578624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57F213-6BDC-4DF1-969E-FB8EB8A53B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587E800-1A4F-4263-B65B-6308C097E8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2839B-44A3-47D7-9D2C-A4C73726A8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7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1714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16404"/>
            <a:ext cx="8229600" cy="4412400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28650" indent="-268288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8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66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28409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939386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4001911" cy="978441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1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38086"/>
            <a:ext cx="4001911" cy="3990718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5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22" r:id="rId3"/>
    <p:sldLayoutId id="2147483719" r:id="rId4"/>
    <p:sldLayoutId id="2147483720" r:id="rId5"/>
    <p:sldLayoutId id="2147483721" r:id="rId6"/>
    <p:sldLayoutId id="2147483717" r:id="rId7"/>
    <p:sldLayoutId id="2147483712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ts val="20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4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6385ABE-6D42-409D-8E65-604B940F8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12C6EA8-0E3A-4228-A292-91A55B3F7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33ADB75-DD6A-426F-9DB4-893259D0124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 i="0">
                <a:latin typeface="+mn-lt"/>
                <a:sym typeface="Symbol" pitchFamily="18" charset="2"/>
              </a:defRPr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DDB9BD0-0CE1-47D2-97FF-78928F53AA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118E89A-B080-464D-BCF6-B218A9B999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D7FB10EA-61A9-4B13-8AAE-C9205FB0E77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0A236E93-92BD-49DE-B79B-3099D6210B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0EF21058-C83F-41D2-B949-334BC03A9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82C2F24E-0A42-479B-A7EF-049891999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A8611479-F937-48A6-8B9B-4730E6DE7D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95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 December 2018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99791" y="6245225"/>
            <a:ext cx="345638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SCI 2018  Bhubaneswar , India</a:t>
            </a:r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charset="0"/>
            </a:endParaRPr>
          </a:p>
        </p:txBody>
      </p:sp>
      <p:pic>
        <p:nvPicPr>
          <p:cNvPr id="11" name="Picture 1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51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AA9675-C327-4252-BAEA-989E8B766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A230A20-76AB-441D-8FFC-7774CDF2B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33ADB75-DD6A-426F-9DB4-893259D0124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 i="0">
                <a:latin typeface="+mn-lt"/>
                <a:sym typeface="Symbol" pitchFamily="18" charset="2"/>
              </a:defRPr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DDB9BD0-0CE1-47D2-97FF-78928F53AA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118E89A-B080-464D-BCF6-B218A9B999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9540F60D-383E-4AF0-B493-D33862F4480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0A236E93-92BD-49DE-B79B-3099D6210B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0EF21058-C83F-41D2-B949-334BC03A9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82C2F24E-0A42-479B-A7EF-049891999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76ECD131-CB01-45DA-9135-33E763F63B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24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BF756C6-74D6-4026-A791-49C298A7D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09EE77C-7C7A-492C-B067-1C9BB8EA7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B976C5-34F7-404E-A093-B2D0FBA554A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EF1F807-4310-46BB-95CC-143D166B359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4B08A50-CAAB-4893-A85F-EFD64214BB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778A143-3525-40B2-B763-C26673C325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8A1B4409-323B-4636-AE07-90BF0BE2E9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5DD5DD27-DE2B-4F75-9AC7-E10BC434F0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12FE0C44-E1E5-4615-A03D-6AF5C16786E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01F170A7-CE48-4EB8-BF92-4F51BA5EE1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79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wqvmMf6No" TargetMode="External"/><Relationship Id="rId2" Type="http://schemas.openxmlformats.org/officeDocument/2006/relationships/hyperlink" Target="https://www.youtube.com/watch?v=Bjk7gjJVkP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KZEO4sYLoSA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qyGNOP_3o" TargetMode="External"/><Relationship Id="rId2" Type="http://schemas.openxmlformats.org/officeDocument/2006/relationships/hyperlink" Target="https://www.youtube.com/watch?v=awrUxv7B-a8" TargetMode="External"/><Relationship Id="rId1" Type="http://schemas.openxmlformats.org/officeDocument/2006/relationships/slideLayout" Target="../slideLayouts/slideLayout4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7501946" cy="1500968"/>
          </a:xfrm>
        </p:spPr>
        <p:txBody>
          <a:bodyPr>
            <a:normAutofit/>
          </a:bodyPr>
          <a:lstStyle/>
          <a:p>
            <a:r>
              <a:rPr lang="en-AU" dirty="0"/>
              <a:t>Week 6A – Actuators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279755" cy="1241425"/>
          </a:xfrm>
        </p:spPr>
        <p:txBody>
          <a:bodyPr/>
          <a:lstStyle/>
          <a:p>
            <a:r>
              <a:rPr lang="en-AU" sz="2000" dirty="0"/>
              <a:t>Advanced Mechatronics System Design – MANU2451</a:t>
            </a:r>
          </a:p>
          <a:p>
            <a:endParaRPr lang="en-AU" dirty="0"/>
          </a:p>
          <a:p>
            <a:r>
              <a:rPr lang="en-AU" dirty="0"/>
              <a:t>Dr Chow Yin LAI</a:t>
            </a:r>
          </a:p>
          <a:p>
            <a:r>
              <a:rPr lang="en-AU" dirty="0">
                <a:highlight>
                  <a:srgbClr val="0000FF"/>
                </a:highlight>
              </a:rPr>
              <a:t>Edited by Dr Milan Simic</a:t>
            </a:r>
            <a:br>
              <a:rPr lang="en-AU" dirty="0"/>
            </a:br>
            <a:r>
              <a:rPr lang="en-AU" dirty="0"/>
              <a:t>School of Engineering</a:t>
            </a:r>
            <a:br>
              <a:rPr lang="en-AU" dirty="0"/>
            </a:br>
            <a:r>
              <a:rPr lang="en-AU" dirty="0"/>
              <a:t>RMIT University, Victoria, Australia</a:t>
            </a:r>
            <a:br>
              <a:rPr lang="en-AU" dirty="0"/>
            </a:br>
            <a:r>
              <a:rPr lang="en-AU" dirty="0"/>
              <a:t>Email: </a:t>
            </a:r>
            <a:r>
              <a:rPr lang="en-AU" dirty="0">
                <a:highlight>
                  <a:srgbClr val="0000FF"/>
                </a:highlight>
              </a:rPr>
              <a:t>milan.simic@rmit.edu.au</a:t>
            </a:r>
          </a:p>
        </p:txBody>
      </p:sp>
    </p:spTree>
    <p:extLst>
      <p:ext uri="{BB962C8B-B14F-4D97-AF65-F5344CB8AC3E}">
        <p14:creationId xmlns:p14="http://schemas.microsoft.com/office/powerpoint/2010/main" val="206429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F48C-DBB3-451B-818D-6A244DCA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Magnetic Reluctance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C75D8-E347-4B31-A4E0-296A9C7E1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Another principle used on designing actuators is called</a:t>
            </a:r>
            <a:r>
              <a:rPr lang="en-AU" dirty="0">
                <a:solidFill>
                  <a:schemeClr val="bg1"/>
                </a:solidFill>
              </a:rPr>
              <a:t> magnetic reluctance / magnetic resistance.</a:t>
            </a:r>
          </a:p>
          <a:p>
            <a:r>
              <a:rPr lang="en-AU" dirty="0"/>
              <a:t> A magnetic field causes the magnetic flux to follow the </a:t>
            </a:r>
            <a:r>
              <a:rPr lang="en-AU" dirty="0">
                <a:solidFill>
                  <a:schemeClr val="bg1"/>
                </a:solidFill>
              </a:rPr>
              <a:t>path of least magnetic resistance.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335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Solenoids and Voice Coil Actuators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26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Solenoids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2438" y="2514580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3232220" y="2514580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 rot="5400000">
            <a:off x="2471218" y="2889512"/>
            <a:ext cx="280800" cy="18000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 rot="5400000">
            <a:off x="1891511" y="2050179"/>
            <a:ext cx="280800" cy="6480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 rot="5400000">
            <a:off x="3023701" y="2026662"/>
            <a:ext cx="280800" cy="69503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2452310" y="1828775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 rot="5400000">
            <a:off x="2456810" y="2752342"/>
            <a:ext cx="280800" cy="7027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2460777" y="3555981"/>
            <a:ext cx="279399" cy="1167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160210" y="2582314"/>
            <a:ext cx="5842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21527" y="2650047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417293" y="2726247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17293" y="2802447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63295" y="2861716"/>
            <a:ext cx="288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187557" y="3244108"/>
            <a:ext cx="213951" cy="406535"/>
            <a:chOff x="677329" y="3589865"/>
            <a:chExt cx="224467" cy="16058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787400" y="3589865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77333" y="3970867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7333" y="4064000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77329" y="4271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7333" y="4487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793796" y="4706733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85329" y="4814733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765109" y="3244108"/>
            <a:ext cx="213951" cy="406535"/>
            <a:chOff x="677329" y="3589865"/>
            <a:chExt cx="224467" cy="16058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87400" y="3589865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77333" y="3970867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7333" y="4064000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77329" y="4271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77333" y="4487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793796" y="4706733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85329" y="4814733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 flipH="1" flipV="1">
            <a:off x="1361070" y="2003924"/>
            <a:ext cx="440267" cy="370255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471556" y="1699118"/>
            <a:ext cx="107180" cy="18513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81370" y="2003924"/>
            <a:ext cx="730248" cy="707668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361070" y="3498699"/>
            <a:ext cx="826491" cy="150413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2611620" y="3394522"/>
            <a:ext cx="1183624" cy="13232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40470" y="1069721"/>
            <a:ext cx="215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Movable iron core (Armature)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451" y="1579527"/>
            <a:ext cx="138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Stationary iron core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9244" y="3464446"/>
            <a:ext cx="112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Spring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95244" y="3396121"/>
            <a:ext cx="112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Air gap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0121" y="1761758"/>
            <a:ext cx="7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Coil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8838" y="2518625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/>
          <p:cNvSpPr/>
          <p:nvPr/>
        </p:nvSpPr>
        <p:spPr>
          <a:xfrm>
            <a:off x="7448620" y="2510158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Rectangle 74"/>
          <p:cNvSpPr/>
          <p:nvPr/>
        </p:nvSpPr>
        <p:spPr>
          <a:xfrm rot="5400000">
            <a:off x="6687618" y="2893557"/>
            <a:ext cx="280800" cy="18000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/>
          <p:cNvSpPr/>
          <p:nvPr/>
        </p:nvSpPr>
        <p:spPr>
          <a:xfrm rot="5400000">
            <a:off x="6107911" y="2054224"/>
            <a:ext cx="280800" cy="6480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/>
          <p:cNvSpPr/>
          <p:nvPr/>
        </p:nvSpPr>
        <p:spPr>
          <a:xfrm rot="5400000">
            <a:off x="7240101" y="2030707"/>
            <a:ext cx="280800" cy="69503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/>
          <p:cNvSpPr/>
          <p:nvPr/>
        </p:nvSpPr>
        <p:spPr>
          <a:xfrm>
            <a:off x="6668710" y="2061429"/>
            <a:ext cx="279399" cy="11345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/>
          <p:cNvSpPr/>
          <p:nvPr/>
        </p:nvSpPr>
        <p:spPr>
          <a:xfrm rot="5400000">
            <a:off x="6673210" y="2984996"/>
            <a:ext cx="280800" cy="70273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/>
          <p:cNvSpPr/>
          <p:nvPr/>
        </p:nvSpPr>
        <p:spPr>
          <a:xfrm>
            <a:off x="6677177" y="3560026"/>
            <a:ext cx="279399" cy="1167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1" name="Straight Connector 80"/>
          <p:cNvCxnSpPr/>
          <p:nvPr/>
        </p:nvCxnSpPr>
        <p:spPr>
          <a:xfrm>
            <a:off x="6376610" y="2586359"/>
            <a:ext cx="5842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637927" y="2654092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633693" y="2730292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33693" y="2806492"/>
            <a:ext cx="3228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379695" y="2865761"/>
            <a:ext cx="288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6403957" y="3471358"/>
            <a:ext cx="213951" cy="180000"/>
            <a:chOff x="677329" y="3589865"/>
            <a:chExt cx="224467" cy="160587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787400" y="3589865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677333" y="3970867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77333" y="4064000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77329" y="4271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77333" y="4487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793796" y="4706733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85329" y="4814733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6981509" y="3469506"/>
            <a:ext cx="213951" cy="180000"/>
            <a:chOff x="677329" y="3589865"/>
            <a:chExt cx="224467" cy="1605870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787400" y="3589865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677333" y="3970867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77333" y="4064000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677329" y="4271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77333" y="4487533"/>
              <a:ext cx="216000" cy="216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793796" y="4706733"/>
              <a:ext cx="108000" cy="1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85329" y="4814733"/>
              <a:ext cx="0" cy="38100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4621221" y="1069721"/>
            <a:ext cx="215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1. Coil energized with current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6297054" y="1707595"/>
            <a:ext cx="217914" cy="874719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7321833" y="1579527"/>
            <a:ext cx="266486" cy="74208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843147" y="944604"/>
            <a:ext cx="215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2. Magnetic field created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H="1">
            <a:off x="6534452" y="3509351"/>
            <a:ext cx="266486" cy="74208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688373" y="4251430"/>
            <a:ext cx="2154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3. The core moves to reduce magnetic reluctance (magnetic field resistance) by closing the air gap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816876" y="4251429"/>
            <a:ext cx="215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4. Spring pushes armature back when current is turned off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144057" y="3594336"/>
            <a:ext cx="311019" cy="657095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64146" y="4257973"/>
            <a:ext cx="4157075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Force can be increased by increasing current, number of turns and permeability of core.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On-off applications </a:t>
            </a:r>
            <a:r>
              <a:rPr lang="en-AU" dirty="0">
                <a:solidFill>
                  <a:schemeClr val="tx2"/>
                </a:solidFill>
              </a:rPr>
              <a:t>such as latching, locking and triggering.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E.g. washing machine valves, door latches.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6051603" y="2378224"/>
            <a:ext cx="739872" cy="1455554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0" name="Rounded Rectangle 119"/>
          <p:cNvSpPr/>
          <p:nvPr/>
        </p:nvSpPr>
        <p:spPr>
          <a:xfrm>
            <a:off x="6848447" y="2378224"/>
            <a:ext cx="739872" cy="1455554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4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2" grpId="0"/>
      <p:bldP spid="114" grpId="0"/>
      <p:bldP spid="115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6">
            <a:extLst>
              <a:ext uri="{FF2B5EF4-FFF2-40B4-BE49-F238E27FC236}">
                <a16:creationId xmlns:a16="http://schemas.microsoft.com/office/drawing/2014/main" id="{272C4121-6C7E-4303-96DD-B4DCB5DF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1175C5-A764-4D72-A0CC-22664B49BAF9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1E44532-6EE2-47B1-811E-7EF149EB9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Solenoid Actuator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CF706F4-1B7D-4CB3-A0C8-0CB48FA514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AU" altLang="en-US" sz="2800"/>
              <a:t>One of the most popular actuators in automotive engineering</a:t>
            </a:r>
          </a:p>
          <a:p>
            <a:pPr eaLnBrk="1" hangingPunct="1"/>
            <a:r>
              <a:rPr lang="en-AU" altLang="en-US" sz="2800"/>
              <a:t>Solenoid is treated as a very good electro-mechanical switching device.  </a:t>
            </a:r>
          </a:p>
        </p:txBody>
      </p:sp>
      <p:pic>
        <p:nvPicPr>
          <p:cNvPr id="40966" name="Picture 5">
            <a:extLst>
              <a:ext uri="{FF2B5EF4-FFF2-40B4-BE49-F238E27FC236}">
                <a16:creationId xmlns:a16="http://schemas.microsoft.com/office/drawing/2014/main" id="{CDBB2E38-3C88-4249-8425-23C42C0DF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30103" r="64920" b="10516"/>
          <a:stretch>
            <a:fillRect/>
          </a:stretch>
        </p:blipFill>
        <p:spPr bwMode="auto">
          <a:xfrm>
            <a:off x="4648202" y="2132013"/>
            <a:ext cx="410527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6">
            <a:extLst>
              <a:ext uri="{FF2B5EF4-FFF2-40B4-BE49-F238E27FC236}">
                <a16:creationId xmlns:a16="http://schemas.microsoft.com/office/drawing/2014/main" id="{38C6237E-AAB1-42BD-8D7D-455C78D3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B8401F-1F58-44BD-A7AB-6498364A3728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CCF1B04-B9A3-4998-B605-C782F2DCC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Fuel Injector 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ED512A1A-3167-4C98-83C9-689EA7A021F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844675"/>
            <a:ext cx="4038600" cy="3921125"/>
          </a:xfrm>
        </p:spPr>
        <p:txBody>
          <a:bodyPr/>
          <a:lstStyle/>
          <a:p>
            <a:pPr eaLnBrk="1" hangingPunct="1"/>
            <a:r>
              <a:rPr lang="en-AU" altLang="en-US" sz="2400"/>
              <a:t>Solenoid has many applications in the vehicle including </a:t>
            </a:r>
          </a:p>
          <a:p>
            <a:pPr lvl="1" eaLnBrk="1" hangingPunct="1"/>
            <a:r>
              <a:rPr lang="en-AU" altLang="en-US" sz="2400"/>
              <a:t>fuel injection </a:t>
            </a:r>
          </a:p>
          <a:p>
            <a:pPr lvl="1" eaLnBrk="1" hangingPunct="1"/>
            <a:r>
              <a:rPr lang="en-AU" altLang="en-US" sz="2400"/>
              <a:t>Exhaust Gas Recirculation (EGR) valves.</a:t>
            </a:r>
          </a:p>
          <a:p>
            <a:pPr eaLnBrk="1" hangingPunct="1"/>
            <a:r>
              <a:rPr lang="en-AU" altLang="en-US" sz="2400"/>
              <a:t>  For example, the fuel injector is basically a solenoid-operated valve .</a:t>
            </a:r>
          </a:p>
          <a:p>
            <a:pPr eaLnBrk="1" hangingPunct="1"/>
            <a:r>
              <a:rPr lang="en-AU" altLang="en-US" sz="2400"/>
              <a:t>Piezo actuators</a:t>
            </a: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39D90F8-083D-4381-91ED-9C0B67CB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8403" r="60129" b="16484"/>
          <a:stretch>
            <a:fillRect/>
          </a:stretch>
        </p:blipFill>
        <p:spPr bwMode="auto">
          <a:xfrm>
            <a:off x="4572000" y="2420938"/>
            <a:ext cx="4392613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Voice Coil 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733"/>
            <a:ext cx="8229600" cy="46720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“Voice coil” is the coil of wire attached to the apex of a loudspeaker cone.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Provides motive force to the cone by reaction of magnetic field to the current passing through it.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Nowadays found in many applications such as hard-disk drive read-write head, stabilization platforms, shaker.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>
              <a:hlinkClick r:id="rId2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>
              <a:hlinkClick r:id="rId2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>
              <a:hlinkClick r:id="rId2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>
              <a:hlinkClick r:id="rId2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>
              <a:hlinkClick r:id="" action="ppaction://noaction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hlinkClick r:id="" action="ppaction://noaction"/>
              </a:rPr>
              <a:t>https</a:t>
            </a:r>
            <a:r>
              <a:rPr lang="en-AU" dirty="0">
                <a:hlinkClick r:id="rId2"/>
              </a:rPr>
              <a:t>://www.youtube.com/watch?v=Bjk7gjJVkPE</a:t>
            </a: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hlinkClick r:id="rId3"/>
              </a:rPr>
              <a:t>https://www.youtube.com/watch?v=3owqvmMf6No</a:t>
            </a: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113" name="TextBox 112"/>
          <p:cNvSpPr txBox="1"/>
          <p:nvPr/>
        </p:nvSpPr>
        <p:spPr>
          <a:xfrm>
            <a:off x="5582213" y="3452155"/>
            <a:ext cx="2624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Linear Voice Coil Motor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https://commons.wikimedia.org/wiki/File:Multi-cylinders.gif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07" y="2849673"/>
            <a:ext cx="3355906" cy="19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3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33F614A6-EE53-44FD-84F5-053F6C8C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14D17-4DC1-4435-9EAA-47ECB3FB9605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2102BE2-0C26-40B4-AE72-E25D02678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Linear Voice Coil Actuator</a:t>
            </a:r>
          </a:p>
        </p:txBody>
      </p:sp>
      <p:pic>
        <p:nvPicPr>
          <p:cNvPr id="11268" name="Picture 3" descr="PICT0630">
            <a:extLst>
              <a:ext uri="{FF2B5EF4-FFF2-40B4-BE49-F238E27FC236}">
                <a16:creationId xmlns:a16="http://schemas.microsoft.com/office/drawing/2014/main" id="{C1C74D86-6E74-4B89-85C1-3445CAD92F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7388" y="2205038"/>
            <a:ext cx="5227637" cy="3921125"/>
          </a:xfrm>
        </p:spPr>
      </p:pic>
      <p:sp>
        <p:nvSpPr>
          <p:cNvPr id="11269" name="Line 4">
            <a:extLst>
              <a:ext uri="{FF2B5EF4-FFF2-40B4-BE49-F238E27FC236}">
                <a16:creationId xmlns:a16="http://schemas.microsoft.com/office/drawing/2014/main" id="{298BB76D-6874-43CA-B254-9ADD7BA16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708275"/>
            <a:ext cx="2232025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0" name="Text Box 5">
            <a:extLst>
              <a:ext uri="{FF2B5EF4-FFF2-40B4-BE49-F238E27FC236}">
                <a16:creationId xmlns:a16="http://schemas.microsoft.com/office/drawing/2014/main" id="{5B92A527-28A4-4815-A591-4B1B45108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76475"/>
            <a:ext cx="189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Heads on Switch</a:t>
            </a:r>
          </a:p>
        </p:txBody>
      </p:sp>
      <p:sp>
        <p:nvSpPr>
          <p:cNvPr id="11271" name="Line 6">
            <a:extLst>
              <a:ext uri="{FF2B5EF4-FFF2-40B4-BE49-F238E27FC236}">
                <a16:creationId xmlns:a16="http://schemas.microsoft.com/office/drawing/2014/main" id="{2200FD76-356F-4B8F-8F1E-BDC620870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7450" y="4221163"/>
            <a:ext cx="115252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2" name="Text Box 7">
            <a:extLst>
              <a:ext uri="{FF2B5EF4-FFF2-40B4-BE49-F238E27FC236}">
                <a16:creationId xmlns:a16="http://schemas.microsoft.com/office/drawing/2014/main" id="{00832EE9-BE9D-4AC6-9A46-26267913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81525"/>
            <a:ext cx="1212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Voice Coil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Motor</a:t>
            </a:r>
          </a:p>
        </p:txBody>
      </p:sp>
      <p:sp>
        <p:nvSpPr>
          <p:cNvPr id="11273" name="Text Box 8">
            <a:extLst>
              <a:ext uri="{FF2B5EF4-FFF2-40B4-BE49-F238E27FC236}">
                <a16:creationId xmlns:a16="http://schemas.microsoft.com/office/drawing/2014/main" id="{95FECDFA-2BF6-464C-9665-71B7BEA12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060575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Photo Sensors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Track Zero</a:t>
            </a:r>
          </a:p>
        </p:txBody>
      </p:sp>
      <p:sp>
        <p:nvSpPr>
          <p:cNvPr id="11274" name="Text Box 9">
            <a:extLst>
              <a:ext uri="{FF2B5EF4-FFF2-40B4-BE49-F238E27FC236}">
                <a16:creationId xmlns:a16="http://schemas.microsoft.com/office/drawing/2014/main" id="{A2610261-6DAB-4595-BBF2-AFD625106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150" y="4292600"/>
            <a:ext cx="1949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Capacitive Track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Sensor</a:t>
            </a:r>
          </a:p>
        </p:txBody>
      </p:sp>
      <p:sp>
        <p:nvSpPr>
          <p:cNvPr id="11275" name="Line 10">
            <a:extLst>
              <a:ext uri="{FF2B5EF4-FFF2-40B4-BE49-F238E27FC236}">
                <a16:creationId xmlns:a16="http://schemas.microsoft.com/office/drawing/2014/main" id="{6C8A25F2-9142-4579-8743-0516B9CE404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00563" y="4149725"/>
            <a:ext cx="25923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6" name="Line 11">
            <a:extLst>
              <a:ext uri="{FF2B5EF4-FFF2-40B4-BE49-F238E27FC236}">
                <a16:creationId xmlns:a16="http://schemas.microsoft.com/office/drawing/2014/main" id="{3E07143B-73D2-4394-BA13-0CF8D1B324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625" y="2420938"/>
            <a:ext cx="1800225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7" name="Text Box 12">
            <a:extLst>
              <a:ext uri="{FF2B5EF4-FFF2-40B4-BE49-F238E27FC236}">
                <a16:creationId xmlns:a16="http://schemas.microsoft.com/office/drawing/2014/main" id="{F2EA556B-F4D6-48CE-8318-5004A0A5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1773238"/>
            <a:ext cx="213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Visual track display</a:t>
            </a:r>
          </a:p>
        </p:txBody>
      </p:sp>
      <p:sp>
        <p:nvSpPr>
          <p:cNvPr id="11278" name="Line 13">
            <a:extLst>
              <a:ext uri="{FF2B5EF4-FFF2-40B4-BE49-F238E27FC236}">
                <a16:creationId xmlns:a16="http://schemas.microsoft.com/office/drawing/2014/main" id="{A8AA4875-F5FA-42A0-AAF9-0B8462D254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2133600"/>
            <a:ext cx="1439863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9" name="Text Box 14">
            <a:extLst>
              <a:ext uri="{FF2B5EF4-FFF2-40B4-BE49-F238E27FC236}">
                <a16:creationId xmlns:a16="http://schemas.microsoft.com/office/drawing/2014/main" id="{DCACF0B1-6A0B-421F-A710-B4A6AD0A3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650" y="4960938"/>
            <a:ext cx="577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Rail</a:t>
            </a:r>
          </a:p>
        </p:txBody>
      </p:sp>
      <p:sp>
        <p:nvSpPr>
          <p:cNvPr id="11280" name="Line 15">
            <a:extLst>
              <a:ext uri="{FF2B5EF4-FFF2-40B4-BE49-F238E27FC236}">
                <a16:creationId xmlns:a16="http://schemas.microsoft.com/office/drawing/2014/main" id="{87E260A2-6CDE-4FF6-9ECB-98BCA971C3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27763" y="4941888"/>
            <a:ext cx="10810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F31B7151-FAF8-48DE-8EDB-D13D7291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345CE-BC03-4295-A8BD-81D054608EE2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FF6D75F-C582-4A67-9898-508861B00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Rotary Voice Coil Actuator</a:t>
            </a:r>
          </a:p>
        </p:txBody>
      </p:sp>
      <p:pic>
        <p:nvPicPr>
          <p:cNvPr id="12292" name="Picture 3" descr="PICT2046">
            <a:extLst>
              <a:ext uri="{FF2B5EF4-FFF2-40B4-BE49-F238E27FC236}">
                <a16:creationId xmlns:a16="http://schemas.microsoft.com/office/drawing/2014/main" id="{660C3178-D341-44C5-927E-941DB7E169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8" b="-1012"/>
          <a:stretch>
            <a:fillRect/>
          </a:stretch>
        </p:blipFill>
        <p:spPr>
          <a:xfrm>
            <a:off x="3563938" y="2205038"/>
            <a:ext cx="4197350" cy="396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3" name="Text Box 4">
            <a:extLst>
              <a:ext uri="{FF2B5EF4-FFF2-40B4-BE49-F238E27FC236}">
                <a16:creationId xmlns:a16="http://schemas.microsoft.com/office/drawing/2014/main" id="{46D114C9-CB27-4DFA-BDA6-1BC1D7164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4889500"/>
            <a:ext cx="239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Permanent Magnet</a:t>
            </a:r>
          </a:p>
        </p:txBody>
      </p:sp>
      <p:sp>
        <p:nvSpPr>
          <p:cNvPr id="12294" name="Line 5">
            <a:extLst>
              <a:ext uri="{FF2B5EF4-FFF2-40B4-BE49-F238E27FC236}">
                <a16:creationId xmlns:a16="http://schemas.microsoft.com/office/drawing/2014/main" id="{A14AE84E-1FE5-4EDD-A4F5-9900D2968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5084763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5" name="Text Box 6">
            <a:extLst>
              <a:ext uri="{FF2B5EF4-FFF2-40B4-BE49-F238E27FC236}">
                <a16:creationId xmlns:a16="http://schemas.microsoft.com/office/drawing/2014/main" id="{D43456CB-3B9B-4E2D-84D3-16FC7E60F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429000"/>
            <a:ext cx="153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Voice Coil</a:t>
            </a:r>
          </a:p>
        </p:txBody>
      </p:sp>
      <p:sp>
        <p:nvSpPr>
          <p:cNvPr id="12296" name="Line 7">
            <a:extLst>
              <a:ext uri="{FF2B5EF4-FFF2-40B4-BE49-F238E27FC236}">
                <a16:creationId xmlns:a16="http://schemas.microsoft.com/office/drawing/2014/main" id="{334252EF-D8E6-420D-B9FB-46DFB8405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644900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Voice Coil Actuators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733"/>
            <a:ext cx="8229600" cy="46720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Principle of Operation: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Advantages: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Linear response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Small mass of moving coil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Bidirectional capability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No Backlash</a:t>
            </a: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13" name="Right Brace 12"/>
          <p:cNvSpPr/>
          <p:nvPr/>
        </p:nvSpPr>
        <p:spPr>
          <a:xfrm>
            <a:off x="3920067" y="4910668"/>
            <a:ext cx="135466" cy="1371600"/>
          </a:xfrm>
          <a:prstGeom prst="rightBrac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199466" y="5420259"/>
            <a:ext cx="377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Excellent for control applications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280964" y="1825054"/>
            <a:ext cx="780314" cy="214453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45946" y="3899656"/>
            <a:ext cx="169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Soft iron core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29012" y="1425934"/>
            <a:ext cx="1837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Moving Coil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Current into plane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Current out of plane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6933" y="2693549"/>
            <a:ext cx="343430" cy="112419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565420" y="2693549"/>
            <a:ext cx="343430" cy="112419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 rot="5400000">
            <a:off x="5602137" y="2911934"/>
            <a:ext cx="400907" cy="221251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 rot="5400000">
            <a:off x="4730505" y="2253926"/>
            <a:ext cx="400907" cy="47836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 rot="5400000">
            <a:off x="6442650" y="2227365"/>
            <a:ext cx="400907" cy="53149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617181" y="2292660"/>
            <a:ext cx="343430" cy="7635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5617181" y="3684772"/>
            <a:ext cx="343430" cy="16671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/>
          <p:cNvSpPr/>
          <p:nvPr/>
        </p:nvSpPr>
        <p:spPr>
          <a:xfrm>
            <a:off x="5617179" y="3056194"/>
            <a:ext cx="343430" cy="31428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/>
          <p:cNvSpPr/>
          <p:nvPr/>
        </p:nvSpPr>
        <p:spPr>
          <a:xfrm>
            <a:off x="5617179" y="3370483"/>
            <a:ext cx="343430" cy="31428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/>
          <p:cNvSpPr txBox="1"/>
          <p:nvPr/>
        </p:nvSpPr>
        <p:spPr>
          <a:xfrm>
            <a:off x="5603491" y="3040970"/>
            <a:ext cx="36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11958" y="3355259"/>
            <a:ext cx="36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6829150" y="4050454"/>
            <a:ext cx="331526" cy="80428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87075" y="2387329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187075" y="2590529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981357" y="2387329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981357" y="2590529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207780" y="2221013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858648" y="2493109"/>
            <a:ext cx="847936" cy="1589927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ounded Rectangle 69"/>
          <p:cNvSpPr/>
          <p:nvPr/>
        </p:nvSpPr>
        <p:spPr>
          <a:xfrm>
            <a:off x="5889199" y="2517640"/>
            <a:ext cx="847936" cy="1589927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/>
          <p:cNvSpPr/>
          <p:nvPr/>
        </p:nvSpPr>
        <p:spPr>
          <a:xfrm>
            <a:off x="5330917" y="1960491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/>
          <p:cNvSpPr/>
          <p:nvPr/>
        </p:nvSpPr>
        <p:spPr>
          <a:xfrm>
            <a:off x="5330917" y="2140491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Oval 72"/>
          <p:cNvSpPr/>
          <p:nvPr/>
        </p:nvSpPr>
        <p:spPr>
          <a:xfrm>
            <a:off x="5330917" y="2313109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/>
          <p:cNvSpPr/>
          <p:nvPr/>
        </p:nvSpPr>
        <p:spPr>
          <a:xfrm>
            <a:off x="5330917" y="2500345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/>
          <p:cNvSpPr/>
          <p:nvPr/>
        </p:nvSpPr>
        <p:spPr>
          <a:xfrm>
            <a:off x="5330917" y="2665329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/>
          <p:cNvSpPr/>
          <p:nvPr/>
        </p:nvSpPr>
        <p:spPr>
          <a:xfrm>
            <a:off x="5330917" y="2843396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/>
          <p:cNvSpPr/>
          <p:nvPr/>
        </p:nvSpPr>
        <p:spPr>
          <a:xfrm>
            <a:off x="6067540" y="1968952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/>
          <p:cNvSpPr/>
          <p:nvPr/>
        </p:nvSpPr>
        <p:spPr>
          <a:xfrm>
            <a:off x="6067540" y="2148952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/>
          <p:cNvSpPr/>
          <p:nvPr/>
        </p:nvSpPr>
        <p:spPr>
          <a:xfrm>
            <a:off x="6067540" y="2321570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/>
          <p:cNvSpPr/>
          <p:nvPr/>
        </p:nvSpPr>
        <p:spPr>
          <a:xfrm>
            <a:off x="6067540" y="2508806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/>
          <p:cNvSpPr/>
          <p:nvPr/>
        </p:nvSpPr>
        <p:spPr>
          <a:xfrm>
            <a:off x="6067540" y="2673790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/>
          <p:cNvSpPr/>
          <p:nvPr/>
        </p:nvSpPr>
        <p:spPr>
          <a:xfrm>
            <a:off x="6067540" y="2851857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/>
          <p:cNvSpPr/>
          <p:nvPr/>
        </p:nvSpPr>
        <p:spPr>
          <a:xfrm>
            <a:off x="5233032" y="1681158"/>
            <a:ext cx="1080135" cy="28779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Box 83"/>
          <p:cNvSpPr txBox="1"/>
          <p:nvPr/>
        </p:nvSpPr>
        <p:spPr>
          <a:xfrm>
            <a:off x="6043897" y="1681351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762932" y="2202663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42841" y="2038248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046383" y="1867354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45277" y="2571137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047549" y="2392652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044819" y="2211256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301855" y="1947174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00472" y="2132263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96111" y="2292656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92819" y="2497597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301286" y="2666128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297043" y="2834923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05" name="Oval 104"/>
          <p:cNvSpPr/>
          <p:nvPr/>
        </p:nvSpPr>
        <p:spPr>
          <a:xfrm>
            <a:off x="7145946" y="2358779"/>
            <a:ext cx="180000" cy="180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/>
          <p:cNvSpPr/>
          <p:nvPr/>
        </p:nvSpPr>
        <p:spPr>
          <a:xfrm>
            <a:off x="7159219" y="1791430"/>
            <a:ext cx="180000" cy="180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TextBox 102"/>
          <p:cNvSpPr txBox="1"/>
          <p:nvPr/>
        </p:nvSpPr>
        <p:spPr>
          <a:xfrm>
            <a:off x="7121691" y="2070222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116884" y="1784292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72975" y="1300583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802590" y="1425934"/>
            <a:ext cx="1" cy="39912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844292" y="2696028"/>
            <a:ext cx="343430" cy="112419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/>
          <p:cNvSpPr/>
          <p:nvPr/>
        </p:nvSpPr>
        <p:spPr>
          <a:xfrm>
            <a:off x="3722779" y="2696028"/>
            <a:ext cx="343430" cy="112419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/>
          <p:cNvSpPr/>
          <p:nvPr/>
        </p:nvSpPr>
        <p:spPr>
          <a:xfrm rot="5400000">
            <a:off x="2759496" y="2914413"/>
            <a:ext cx="400907" cy="221251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/>
          <p:cNvSpPr/>
          <p:nvPr/>
        </p:nvSpPr>
        <p:spPr>
          <a:xfrm rot="5400000">
            <a:off x="1887864" y="2256405"/>
            <a:ext cx="400907" cy="47836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/>
          <p:cNvSpPr/>
          <p:nvPr/>
        </p:nvSpPr>
        <p:spPr>
          <a:xfrm rot="5400000">
            <a:off x="3600009" y="2229844"/>
            <a:ext cx="400907" cy="53149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/>
          <p:cNvSpPr/>
          <p:nvPr/>
        </p:nvSpPr>
        <p:spPr>
          <a:xfrm>
            <a:off x="2774540" y="2295139"/>
            <a:ext cx="343430" cy="7635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/>
          <p:cNvSpPr/>
          <p:nvPr/>
        </p:nvSpPr>
        <p:spPr>
          <a:xfrm>
            <a:off x="2774540" y="3687251"/>
            <a:ext cx="343430" cy="16671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/>
          <p:cNvSpPr/>
          <p:nvPr/>
        </p:nvSpPr>
        <p:spPr>
          <a:xfrm>
            <a:off x="2774538" y="3058673"/>
            <a:ext cx="343430" cy="31428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Rectangle 100"/>
          <p:cNvSpPr/>
          <p:nvPr/>
        </p:nvSpPr>
        <p:spPr>
          <a:xfrm>
            <a:off x="2774538" y="3372962"/>
            <a:ext cx="343430" cy="31428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TextBox 101"/>
          <p:cNvSpPr txBox="1"/>
          <p:nvPr/>
        </p:nvSpPr>
        <p:spPr>
          <a:xfrm>
            <a:off x="2760850" y="3043449"/>
            <a:ext cx="36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769317" y="3357738"/>
            <a:ext cx="36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2344434" y="2389808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2344434" y="2593008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3138716" y="2389808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138716" y="2593008"/>
            <a:ext cx="396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365139" y="2223492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2016007" y="2495588"/>
            <a:ext cx="847936" cy="1589927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Rounded Rectangle 115"/>
          <p:cNvSpPr/>
          <p:nvPr/>
        </p:nvSpPr>
        <p:spPr>
          <a:xfrm>
            <a:off x="3046558" y="2520119"/>
            <a:ext cx="847936" cy="1589927"/>
          </a:xfrm>
          <a:prstGeom prst="roundRect">
            <a:avLst/>
          </a:prstGeom>
          <a:noFill/>
          <a:ln w="127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Oval 116"/>
          <p:cNvSpPr/>
          <p:nvPr/>
        </p:nvSpPr>
        <p:spPr>
          <a:xfrm>
            <a:off x="2488276" y="1962970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Oval 117"/>
          <p:cNvSpPr/>
          <p:nvPr/>
        </p:nvSpPr>
        <p:spPr>
          <a:xfrm>
            <a:off x="2488276" y="2142970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Oval 118"/>
          <p:cNvSpPr/>
          <p:nvPr/>
        </p:nvSpPr>
        <p:spPr>
          <a:xfrm>
            <a:off x="2488276" y="2315588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0" name="Oval 119"/>
          <p:cNvSpPr/>
          <p:nvPr/>
        </p:nvSpPr>
        <p:spPr>
          <a:xfrm>
            <a:off x="2488276" y="2502824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Oval 120"/>
          <p:cNvSpPr/>
          <p:nvPr/>
        </p:nvSpPr>
        <p:spPr>
          <a:xfrm>
            <a:off x="2488276" y="2667808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Oval 121"/>
          <p:cNvSpPr/>
          <p:nvPr/>
        </p:nvSpPr>
        <p:spPr>
          <a:xfrm>
            <a:off x="2488276" y="2845875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3" name="Oval 122"/>
          <p:cNvSpPr/>
          <p:nvPr/>
        </p:nvSpPr>
        <p:spPr>
          <a:xfrm>
            <a:off x="3224899" y="1971431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Oval 123"/>
          <p:cNvSpPr/>
          <p:nvPr/>
        </p:nvSpPr>
        <p:spPr>
          <a:xfrm>
            <a:off x="3224899" y="2151431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Oval 124"/>
          <p:cNvSpPr/>
          <p:nvPr/>
        </p:nvSpPr>
        <p:spPr>
          <a:xfrm>
            <a:off x="3224899" y="2324049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Oval 125"/>
          <p:cNvSpPr/>
          <p:nvPr/>
        </p:nvSpPr>
        <p:spPr>
          <a:xfrm>
            <a:off x="3224899" y="2511285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7" name="Oval 126"/>
          <p:cNvSpPr/>
          <p:nvPr/>
        </p:nvSpPr>
        <p:spPr>
          <a:xfrm>
            <a:off x="3224899" y="2676269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Oval 127"/>
          <p:cNvSpPr/>
          <p:nvPr/>
        </p:nvSpPr>
        <p:spPr>
          <a:xfrm>
            <a:off x="3224899" y="2854336"/>
            <a:ext cx="180000" cy="180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Rectangle 128"/>
          <p:cNvSpPr/>
          <p:nvPr/>
        </p:nvSpPr>
        <p:spPr>
          <a:xfrm>
            <a:off x="2390391" y="1683637"/>
            <a:ext cx="1080135" cy="28779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0" name="TextBox 129"/>
          <p:cNvSpPr txBox="1"/>
          <p:nvPr/>
        </p:nvSpPr>
        <p:spPr>
          <a:xfrm>
            <a:off x="2456160" y="1853170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20291" y="2205142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451747" y="2025197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450747" y="1674520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463458" y="2565149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451509" y="2387329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457082" y="2213735"/>
            <a:ext cx="25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195275" y="1958158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188281" y="2133671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182564" y="2312069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186463" y="2500320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179230" y="2659864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191946" y="2846127"/>
            <a:ext cx="255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712139" y="1390813"/>
            <a:ext cx="5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2951732" y="1760931"/>
            <a:ext cx="1" cy="399120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2" idx="1"/>
          </p:cNvCxnSpPr>
          <p:nvPr/>
        </p:nvCxnSpPr>
        <p:spPr>
          <a:xfrm flipH="1">
            <a:off x="1512766" y="3228115"/>
            <a:ext cx="1248084" cy="27529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226959" y="3045329"/>
            <a:ext cx="143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Permanent Magnet</a:t>
            </a:r>
          </a:p>
        </p:txBody>
      </p:sp>
    </p:spTree>
    <p:extLst>
      <p:ext uri="{BB962C8B-B14F-4D97-AF65-F5344CB8AC3E}">
        <p14:creationId xmlns:p14="http://schemas.microsoft.com/office/powerpoint/2010/main" val="104872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20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Teaching Schedule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588" y="1003374"/>
          <a:ext cx="7871521" cy="568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3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During or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 to the Course / 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/ Data Acquisition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/ Introduction to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Solidworks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/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/ Gripper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 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LabVIEW Tutorial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LabVIEW Assessment.</a:t>
                      </a:r>
                    </a:p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Design report submission </a:t>
                      </a:r>
                    </a:p>
                    <a:p>
                      <a:endParaRPr lang="en-AU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Simulink Simulation /  </a:t>
                      </a:r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myRIO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Programming for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II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 Simulink Simulation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Gripper CAD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Modeling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and System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simulation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Matlab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Simulation / Finalize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Simulation 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/ Submission of Report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8F4FB8-F788-4FCC-B5E0-4CDE96538896}"/>
              </a:ext>
            </a:extLst>
          </p:cNvPr>
          <p:cNvSpPr/>
          <p:nvPr/>
        </p:nvSpPr>
        <p:spPr>
          <a:xfrm>
            <a:off x="240997" y="3572429"/>
            <a:ext cx="8521329" cy="546409"/>
          </a:xfrm>
          <a:prstGeom prst="round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Stepper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3999" y="939800"/>
            <a:ext cx="5664202" cy="491761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>
                <a:solidFill>
                  <a:srgbClr val="1E0EEC"/>
                </a:solidFill>
              </a:rPr>
              <a:t>Brushless</a:t>
            </a:r>
            <a:r>
              <a:rPr lang="en-AU" dirty="0"/>
              <a:t> motor which rotates in </a:t>
            </a:r>
            <a:r>
              <a:rPr lang="en-AU" b="1" dirty="0">
                <a:solidFill>
                  <a:srgbClr val="1E0EEC"/>
                </a:solidFill>
              </a:rPr>
              <a:t>discrete </a:t>
            </a:r>
            <a:r>
              <a:rPr lang="en-AU" b="1" u="sng" dirty="0">
                <a:solidFill>
                  <a:srgbClr val="1E0EEC"/>
                </a:solidFill>
              </a:rPr>
              <a:t>steps</a:t>
            </a:r>
            <a:r>
              <a:rPr lang="en-AU" dirty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Can be operated in </a:t>
            </a:r>
            <a:r>
              <a:rPr lang="en-AU" dirty="0">
                <a:solidFill>
                  <a:schemeClr val="bg1"/>
                </a:solidFill>
              </a:rPr>
              <a:t>open loop control</a:t>
            </a:r>
            <a:r>
              <a:rPr lang="en-AU" dirty="0"/>
              <a:t>, no feedback required.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Provide </a:t>
            </a:r>
            <a:r>
              <a:rPr lang="en-AU" sz="1800" dirty="0">
                <a:solidFill>
                  <a:schemeClr val="bg1"/>
                </a:solidFill>
              </a:rPr>
              <a:t>definite amount of pulses / steps </a:t>
            </a:r>
            <a:r>
              <a:rPr lang="en-AU" sz="1800" dirty="0">
                <a:sym typeface="Wingdings" pitchFamily="2" charset="2"/>
              </a:rPr>
              <a:t> Motor will move to the desired position.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The main reason for use of stepper motors.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However, the use of feedback can increase accuracy.</a:t>
            </a:r>
          </a:p>
          <a:p>
            <a:pPr marL="285750" lvl="2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Steps are usually 1.8̊, 2̊, 2.5̊, 5̊, 15̊, 30̊.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Special circuitry can provide micro-stepping.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Generally less than 1 </a:t>
            </a:r>
            <a:r>
              <a:rPr lang="en-AU" dirty="0" err="1"/>
              <a:t>hp</a:t>
            </a:r>
            <a:r>
              <a:rPr lang="en-AU" dirty="0"/>
              <a:t> (746W) thus only for low-power applications.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Usage examples: Scanners, printers, CD drives, camera lenses, 3D printers.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9268" y="3742735"/>
            <a:ext cx="1989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Stepper Motor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https://commons.wikimedia.org/wiki/File:Stepper_motor.jpg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201" y="1513885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6">
            <a:extLst>
              <a:ext uri="{FF2B5EF4-FFF2-40B4-BE49-F238E27FC236}">
                <a16:creationId xmlns:a16="http://schemas.microsoft.com/office/drawing/2014/main" id="{2574D452-5A14-4337-AAE8-3B97E82F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122F6F-8465-4C56-933B-63C4645539AF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77F83822-637C-44F3-90C5-FE822D280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054" y="908050"/>
            <a:ext cx="8530859" cy="1143000"/>
          </a:xfrm>
        </p:spPr>
        <p:txBody>
          <a:bodyPr/>
          <a:lstStyle/>
          <a:p>
            <a:pPr eaLnBrk="1" hangingPunct="1"/>
            <a:r>
              <a:rPr lang="en-AU" altLang="en-US" dirty="0"/>
              <a:t>Step / Stepper / Stepping Motors</a:t>
            </a:r>
          </a:p>
        </p:txBody>
      </p:sp>
      <p:pic>
        <p:nvPicPr>
          <p:cNvPr id="13316" name="Picture 3" descr="PICT1711">
            <a:extLst>
              <a:ext uri="{FF2B5EF4-FFF2-40B4-BE49-F238E27FC236}">
                <a16:creationId xmlns:a16="http://schemas.microsoft.com/office/drawing/2014/main" id="{A872ED67-C3A0-4F21-BA8A-BB570533AFF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1" t="28040" r="39108" b="38684"/>
          <a:stretch>
            <a:fillRect/>
          </a:stretch>
        </p:blipFill>
        <p:spPr>
          <a:xfrm>
            <a:off x="1331913" y="2708275"/>
            <a:ext cx="3527425" cy="2470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7" name="Picture 4" descr="PICT1716">
            <a:extLst>
              <a:ext uri="{FF2B5EF4-FFF2-40B4-BE49-F238E27FC236}">
                <a16:creationId xmlns:a16="http://schemas.microsoft.com/office/drawing/2014/main" id="{938CA1B0-A577-4FE5-AF98-4984EDD3A7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17455" r="12752" b="17250"/>
          <a:stretch>
            <a:fillRect/>
          </a:stretch>
        </p:blipFill>
        <p:spPr>
          <a:xfrm>
            <a:off x="5148263" y="2708275"/>
            <a:ext cx="3411537" cy="2468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8" name="Text Box 5">
            <a:extLst>
              <a:ext uri="{FF2B5EF4-FFF2-40B4-BE49-F238E27FC236}">
                <a16:creationId xmlns:a16="http://schemas.microsoft.com/office/drawing/2014/main" id="{80735964-0BE5-4CE1-8F99-35F2950F9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431" y="5248275"/>
            <a:ext cx="28392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Motor 2</a:t>
            </a:r>
            <a:endParaRPr kumimoji="0" lang="en-AU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Single step is 7.5 degrees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360 / 7.5 = 48</a:t>
            </a:r>
          </a:p>
        </p:txBody>
      </p:sp>
      <p:sp>
        <p:nvSpPr>
          <p:cNvPr id="13319" name="Text Box 6">
            <a:extLst>
              <a:ext uri="{FF2B5EF4-FFF2-40B4-BE49-F238E27FC236}">
                <a16:creationId xmlns:a16="http://schemas.microsoft.com/office/drawing/2014/main" id="{AF8669FC-839B-4FFA-ADC3-CDC4B6C88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537" y="5229225"/>
            <a:ext cx="430117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Motor 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Floppy Disk </a:t>
            </a:r>
            <a:r>
              <a:rPr kumimoji="0" lang="en-AU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RW</a:t>
            </a: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Positioning Head Motor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96 </a:t>
            </a:r>
            <a:r>
              <a:rPr kumimoji="0" lang="en-AU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tpi</a:t>
            </a: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(tracks per inch)</a:t>
            </a:r>
          </a:p>
        </p:txBody>
      </p:sp>
      <p:sp>
        <p:nvSpPr>
          <p:cNvPr id="13320" name="Line 7">
            <a:extLst>
              <a:ext uri="{FF2B5EF4-FFF2-40B4-BE49-F238E27FC236}">
                <a16:creationId xmlns:a16="http://schemas.microsoft.com/office/drawing/2014/main" id="{5CC5022E-551F-455A-A02A-9FE2204AED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213" y="3644900"/>
            <a:ext cx="20161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9603119F-1F1A-4B4D-8A4C-8EFFC067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423EFF-8BA8-410D-B6EC-A8E0EA4CB4AE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3A58040-F2AE-4085-9FD0-BF6AE0A2A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Step Motor Control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FEA168C-EF87-4748-A2EA-FD92AE6378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z="2800"/>
              <a:t>Motor is driven by current pulse (</a:t>
            </a:r>
            <a:r>
              <a:rPr lang="en-US" altLang="en-US" sz="2800">
                <a:cs typeface="Times New Roman" panose="02020603050405020304" pitchFamily="18" charset="0"/>
              </a:rPr>
              <a:t>±1A)</a:t>
            </a:r>
          </a:p>
          <a:p>
            <a:pPr eaLnBrk="1" hangingPunct="1"/>
            <a:r>
              <a:rPr lang="en-AU" altLang="en-US" sz="2800"/>
              <a:t>When continuos pulses are applied angle displacement is directly proportional to the number of pulses</a:t>
            </a:r>
          </a:p>
          <a:p>
            <a:pPr eaLnBrk="1" hangingPunct="1"/>
            <a:r>
              <a:rPr lang="en-AU" altLang="en-US" sz="2800"/>
              <a:t>Can rotate clockwise or anti- clockwise</a:t>
            </a:r>
          </a:p>
          <a:p>
            <a:pPr eaLnBrk="1" hangingPunct="1"/>
            <a:r>
              <a:rPr lang="en-AU" altLang="en-US" sz="2800"/>
              <a:t>Can be controlled by single loop circuit</a:t>
            </a:r>
          </a:p>
          <a:p>
            <a:pPr eaLnBrk="1" hangingPunct="1"/>
            <a:r>
              <a:rPr lang="en-AU" altLang="en-US" sz="2800"/>
              <a:t>There is no need for the feedback control network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7">
            <a:extLst>
              <a:ext uri="{FF2B5EF4-FFF2-40B4-BE49-F238E27FC236}">
                <a16:creationId xmlns:a16="http://schemas.microsoft.com/office/drawing/2014/main" id="{9BFE4BAA-1762-45FA-8AC9-2815FDDC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A282D-BAAD-47FB-9161-87F502DFD561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B0005B0-A745-4322-9822-0960634BA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92138"/>
            <a:ext cx="8229600" cy="1143000"/>
          </a:xfrm>
        </p:spPr>
        <p:txBody>
          <a:bodyPr/>
          <a:lstStyle/>
          <a:p>
            <a:pPr eaLnBrk="1" hangingPunct="1"/>
            <a:r>
              <a:rPr lang="en-AU" altLang="en-US" dirty="0"/>
              <a:t>Step Pulses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526273B-0CB5-47C5-A9A3-727E7AD832D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67019" y="1735138"/>
            <a:ext cx="4038600" cy="3921125"/>
          </a:xfrm>
        </p:spPr>
        <p:txBody>
          <a:bodyPr/>
          <a:lstStyle/>
          <a:p>
            <a:pPr eaLnBrk="1" hangingPunct="1"/>
            <a:r>
              <a:rPr lang="en-AU" altLang="en-US" sz="2800" dirty="0"/>
              <a:t>Stepper drive input signals consist of step pulses and a direction signal. </a:t>
            </a:r>
          </a:p>
          <a:p>
            <a:pPr eaLnBrk="1" hangingPunct="1"/>
            <a:r>
              <a:rPr lang="en-AU" altLang="en-US" sz="2800" dirty="0"/>
              <a:t>One step pulse is required for every step.</a:t>
            </a:r>
          </a:p>
          <a:p>
            <a:pPr eaLnBrk="1" hangingPunct="1"/>
            <a:r>
              <a:rPr lang="en-AU" altLang="en-US" sz="2800" dirty="0"/>
              <a:t>Unipolar Drive</a:t>
            </a:r>
          </a:p>
          <a:p>
            <a:pPr eaLnBrk="1" hangingPunct="1"/>
            <a:r>
              <a:rPr lang="en-AU" altLang="en-US" sz="2800" dirty="0"/>
              <a:t>Bipolar Drive </a:t>
            </a:r>
          </a:p>
          <a:p>
            <a:pPr marL="0" indent="0" eaLnBrk="1" hangingPunct="1">
              <a:buNone/>
            </a:pPr>
            <a:r>
              <a:rPr lang="en-AU" altLang="en-US" sz="2800" dirty="0"/>
              <a:t>	(more efficient)</a:t>
            </a:r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032301E9-CF70-4F70-91FA-EF2DA51440A8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1487488"/>
            <a:ext cx="4105275" cy="2601912"/>
          </a:xfrm>
          <a:noFill/>
        </p:spPr>
      </p:pic>
      <p:pic>
        <p:nvPicPr>
          <p:cNvPr id="33798" name="Picture 5">
            <a:extLst>
              <a:ext uri="{FF2B5EF4-FFF2-40B4-BE49-F238E27FC236}">
                <a16:creationId xmlns:a16="http://schemas.microsoft.com/office/drawing/2014/main" id="{6C3A0D73-995C-44DE-A6C4-424324B8AD20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6350" y="4241800"/>
            <a:ext cx="3517900" cy="2095500"/>
          </a:xfrm>
          <a:noFill/>
        </p:spPr>
      </p:pic>
      <p:sp>
        <p:nvSpPr>
          <p:cNvPr id="33799" name="Line 6">
            <a:extLst>
              <a:ext uri="{FF2B5EF4-FFF2-40B4-BE49-F238E27FC236}">
                <a16:creationId xmlns:a16="http://schemas.microsoft.com/office/drawing/2014/main" id="{E992ACA4-BCDC-404A-84FD-EF23B2CE62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1269" y="3573463"/>
            <a:ext cx="2603256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0" name="Line 7">
            <a:extLst>
              <a:ext uri="{FF2B5EF4-FFF2-40B4-BE49-F238E27FC236}">
                <a16:creationId xmlns:a16="http://schemas.microsoft.com/office/drawing/2014/main" id="{3948324D-CE6C-4719-A03E-76898F520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5300663"/>
            <a:ext cx="180022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1" name="Rectangle 12">
            <a:extLst>
              <a:ext uri="{FF2B5EF4-FFF2-40B4-BE49-F238E27FC236}">
                <a16:creationId xmlns:a16="http://schemas.microsoft.com/office/drawing/2014/main" id="{F2B9A1D1-96CB-4DF9-BE01-D795CCF0D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2565400"/>
            <a:ext cx="71437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2" name="Line 15">
            <a:extLst>
              <a:ext uri="{FF2B5EF4-FFF2-40B4-BE49-F238E27FC236}">
                <a16:creationId xmlns:a16="http://schemas.microsoft.com/office/drawing/2014/main" id="{E82764B6-A6B5-4E92-B0EE-D83037CD3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6913" y="263683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3" name="Line 17">
            <a:extLst>
              <a:ext uri="{FF2B5EF4-FFF2-40B4-BE49-F238E27FC236}">
                <a16:creationId xmlns:a16="http://schemas.microsoft.com/office/drawing/2014/main" id="{83A07345-ECDC-46C5-9D2B-01A8C8B79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67738" y="26368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B0B3970-65A9-4243-9C71-B2EE58134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Cruise Control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F7C5D090-427D-4A04-B349-2B515A744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3213100"/>
            <a:ext cx="1081088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Sensor</a:t>
            </a:r>
          </a:p>
        </p:txBody>
      </p:sp>
      <p:sp>
        <p:nvSpPr>
          <p:cNvPr id="34820" name="Rectangle 6">
            <a:extLst>
              <a:ext uri="{FF2B5EF4-FFF2-40B4-BE49-F238E27FC236}">
                <a16:creationId xmlns:a16="http://schemas.microsoft.com/office/drawing/2014/main" id="{1698EFB1-837F-4935-8E93-468A8AEC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213100"/>
            <a:ext cx="1081087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I/O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Interface</a:t>
            </a:r>
          </a:p>
        </p:txBody>
      </p:sp>
      <p:sp>
        <p:nvSpPr>
          <p:cNvPr id="34821" name="Rectangle 9">
            <a:extLst>
              <a:ext uri="{FF2B5EF4-FFF2-40B4-BE49-F238E27FC236}">
                <a16:creationId xmlns:a16="http://schemas.microsoft.com/office/drawing/2014/main" id="{CA38D46F-045B-48AA-9B95-6356765F9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213100"/>
            <a:ext cx="2305050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Microcontroller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System</a:t>
            </a:r>
          </a:p>
        </p:txBody>
      </p:sp>
      <p:sp>
        <p:nvSpPr>
          <p:cNvPr id="34822" name="Rectangle 10">
            <a:extLst>
              <a:ext uri="{FF2B5EF4-FFF2-40B4-BE49-F238E27FC236}">
                <a16:creationId xmlns:a16="http://schemas.microsoft.com/office/drawing/2014/main" id="{30000209-4A45-419A-9489-9A48A4398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941888"/>
            <a:ext cx="1081087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Driver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Circuit</a:t>
            </a:r>
          </a:p>
        </p:txBody>
      </p:sp>
      <p:sp>
        <p:nvSpPr>
          <p:cNvPr id="34823" name="Rectangle 11">
            <a:extLst>
              <a:ext uri="{FF2B5EF4-FFF2-40B4-BE49-F238E27FC236}">
                <a16:creationId xmlns:a16="http://schemas.microsoft.com/office/drawing/2014/main" id="{DE982A96-47B6-4099-B3A5-55AD90EC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4941888"/>
            <a:ext cx="1728787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Throttle Actuator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(Step Motor)</a:t>
            </a:r>
          </a:p>
        </p:txBody>
      </p:sp>
      <p:sp>
        <p:nvSpPr>
          <p:cNvPr id="34824" name="Line 18">
            <a:extLst>
              <a:ext uri="{FF2B5EF4-FFF2-40B4-BE49-F238E27FC236}">
                <a16:creationId xmlns:a16="http://schemas.microsoft.com/office/drawing/2014/main" id="{868179D8-26B6-4C13-970C-D3106DEFE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35734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825" name="AutoShape 19">
            <a:extLst>
              <a:ext uri="{FF2B5EF4-FFF2-40B4-BE49-F238E27FC236}">
                <a16:creationId xmlns:a16="http://schemas.microsoft.com/office/drawing/2014/main" id="{21F4A135-0DF2-40B3-9F5B-574DB9DF9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141663"/>
            <a:ext cx="1223962" cy="1008062"/>
          </a:xfrm>
          <a:prstGeom prst="leftRightArrow">
            <a:avLst>
              <a:gd name="adj1" fmla="val 50000"/>
              <a:gd name="adj2" fmla="val 242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Busses</a:t>
            </a:r>
          </a:p>
        </p:txBody>
      </p:sp>
      <p:sp>
        <p:nvSpPr>
          <p:cNvPr id="34826" name="Line 21">
            <a:extLst>
              <a:ext uri="{FF2B5EF4-FFF2-40B4-BE49-F238E27FC236}">
                <a16:creationId xmlns:a16="http://schemas.microsoft.com/office/drawing/2014/main" id="{67E40CCC-6171-4CFF-B3E7-C19B6D1DEA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005263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827" name="Line 22">
            <a:extLst>
              <a:ext uri="{FF2B5EF4-FFF2-40B4-BE49-F238E27FC236}">
                <a16:creationId xmlns:a16="http://schemas.microsoft.com/office/drawing/2014/main" id="{E262DF2A-2A9C-4971-9368-095AD4A16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537368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828" name="Line 23">
            <a:extLst>
              <a:ext uri="{FF2B5EF4-FFF2-40B4-BE49-F238E27FC236}">
                <a16:creationId xmlns:a16="http://schemas.microsoft.com/office/drawing/2014/main" id="{D6388330-DE43-4D2E-89FC-7F5503F14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537368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4829" name="Picture 25">
            <a:extLst>
              <a:ext uri="{FF2B5EF4-FFF2-40B4-BE49-F238E27FC236}">
                <a16:creationId xmlns:a16="http://schemas.microsoft.com/office/drawing/2014/main" id="{767602BC-003D-494C-ABF1-3B58434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5" t="36720" r="27393" b="54089"/>
          <a:stretch>
            <a:fillRect/>
          </a:stretch>
        </p:blipFill>
        <p:spPr bwMode="auto">
          <a:xfrm>
            <a:off x="7740650" y="4941888"/>
            <a:ext cx="12239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30" name="Text Box 26">
            <a:extLst>
              <a:ext uri="{FF2B5EF4-FFF2-40B4-BE49-F238E27FC236}">
                <a16:creationId xmlns:a16="http://schemas.microsoft.com/office/drawing/2014/main" id="{49519908-9FE5-4614-AF13-F76FA4627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5753100"/>
            <a:ext cx="108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Throttle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Position</a:t>
            </a:r>
          </a:p>
        </p:txBody>
      </p:sp>
      <p:sp>
        <p:nvSpPr>
          <p:cNvPr id="34831" name="Line 27">
            <a:extLst>
              <a:ext uri="{FF2B5EF4-FFF2-40B4-BE49-F238E27FC236}">
                <a16:creationId xmlns:a16="http://schemas.microsoft.com/office/drawing/2014/main" id="{B738FFDA-621E-4EB1-A555-285735F8F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5373688"/>
            <a:ext cx="431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>
            <a:extLst>
              <a:ext uri="{FF2B5EF4-FFF2-40B4-BE49-F238E27FC236}">
                <a16:creationId xmlns:a16="http://schemas.microsoft.com/office/drawing/2014/main" id="{44A2BDC1-FF20-435E-9F78-BD76806B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40CB41-4E04-4408-9912-B44F782CC981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B1487A9-EA53-44AD-8AD5-1C7DBB5B0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9144000" cy="1143000"/>
          </a:xfrm>
        </p:spPr>
        <p:txBody>
          <a:bodyPr/>
          <a:lstStyle/>
          <a:p>
            <a:pPr eaLnBrk="1" hangingPunct="1"/>
            <a:r>
              <a:rPr lang="en-AU" altLang="en-US" sz="4000"/>
              <a:t>Step Motor Actuator for Cruse Control</a:t>
            </a:r>
          </a:p>
        </p:txBody>
      </p:sp>
      <p:pic>
        <p:nvPicPr>
          <p:cNvPr id="35844" name="Picture 8">
            <a:extLst>
              <a:ext uri="{FF2B5EF4-FFF2-40B4-BE49-F238E27FC236}">
                <a16:creationId xmlns:a16="http://schemas.microsoft.com/office/drawing/2014/main" id="{728E8FFC-1F46-4435-A6B4-04232278D1F8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1628775"/>
            <a:ext cx="4895850" cy="4392613"/>
          </a:xfrm>
          <a:noFill/>
        </p:spPr>
      </p:pic>
      <p:sp>
        <p:nvSpPr>
          <p:cNvPr id="35845" name="Line 9">
            <a:extLst>
              <a:ext uri="{FF2B5EF4-FFF2-40B4-BE49-F238E27FC236}">
                <a16:creationId xmlns:a16="http://schemas.microsoft.com/office/drawing/2014/main" id="{3BBACFF1-CE22-410E-9F82-A0F054AD1C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3350" y="580548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6" name="Text Box 10">
            <a:extLst>
              <a:ext uri="{FF2B5EF4-FFF2-40B4-BE49-F238E27FC236}">
                <a16:creationId xmlns:a16="http://schemas.microsoft.com/office/drawing/2014/main" id="{B5A272DF-673C-43A8-B680-90668B92A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5753100"/>
            <a:ext cx="48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SB</a:t>
            </a:r>
          </a:p>
        </p:txBody>
      </p:sp>
      <p:sp>
        <p:nvSpPr>
          <p:cNvPr id="35847" name="Rectangle 11">
            <a:extLst>
              <a:ext uri="{FF2B5EF4-FFF2-40B4-BE49-F238E27FC236}">
                <a16:creationId xmlns:a16="http://schemas.microsoft.com/office/drawing/2014/main" id="{68CCAB09-C75E-4F6A-B1E4-F1DF1FA0F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636838"/>
            <a:ext cx="1223962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Phase 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Oscillator</a:t>
            </a:r>
          </a:p>
        </p:txBody>
      </p:sp>
      <p:sp>
        <p:nvSpPr>
          <p:cNvPr id="35848" name="Rectangle 12">
            <a:extLst>
              <a:ext uri="{FF2B5EF4-FFF2-40B4-BE49-F238E27FC236}">
                <a16:creationId xmlns:a16="http://schemas.microsoft.com/office/drawing/2014/main" id="{F14A0C6A-599D-4981-8B16-B6565C299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4076700"/>
            <a:ext cx="1223963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Phase 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Oscillator</a:t>
            </a:r>
          </a:p>
        </p:txBody>
      </p:sp>
      <p:sp>
        <p:nvSpPr>
          <p:cNvPr id="35849" name="Text Box 15">
            <a:extLst>
              <a:ext uri="{FF2B5EF4-FFF2-40B4-BE49-F238E27FC236}">
                <a16:creationId xmlns:a16="http://schemas.microsoft.com/office/drawing/2014/main" id="{1F543A99-36B8-41BC-9C5D-F453979A6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75" y="2081213"/>
            <a:ext cx="13017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Step Motor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Coil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Step Motor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Coil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50" name="Rectangle 16">
            <a:extLst>
              <a:ext uri="{FF2B5EF4-FFF2-40B4-BE49-F238E27FC236}">
                <a16:creationId xmlns:a16="http://schemas.microsoft.com/office/drawing/2014/main" id="{503CB139-2121-43E8-BD01-1167E835F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844675"/>
            <a:ext cx="1225550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Counter</a:t>
            </a:r>
          </a:p>
        </p:txBody>
      </p:sp>
      <p:sp>
        <p:nvSpPr>
          <p:cNvPr id="35851" name="Line 18">
            <a:extLst>
              <a:ext uri="{FF2B5EF4-FFF2-40B4-BE49-F238E27FC236}">
                <a16:creationId xmlns:a16="http://schemas.microsoft.com/office/drawing/2014/main" id="{44AAEAFE-DCEE-42CA-B7C6-3BA38C7E69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7450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52" name="Text Box 19">
            <a:extLst>
              <a:ext uri="{FF2B5EF4-FFF2-40B4-BE49-F238E27FC236}">
                <a16:creationId xmlns:a16="http://schemas.microsoft.com/office/drawing/2014/main" id="{4195A2DF-D489-483B-AA6B-F93BC891A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349500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Clock</a:t>
            </a:r>
          </a:p>
        </p:txBody>
      </p:sp>
      <p:sp>
        <p:nvSpPr>
          <p:cNvPr id="35853" name="AutoShape 20">
            <a:extLst>
              <a:ext uri="{FF2B5EF4-FFF2-40B4-BE49-F238E27FC236}">
                <a16:creationId xmlns:a16="http://schemas.microsoft.com/office/drawing/2014/main" id="{2ECF5E63-256D-4814-A6BF-E9F9AF646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268413"/>
            <a:ext cx="1223962" cy="576262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Stepper Motor -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361" y="4474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Permanent Magnet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9711" y="4474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Variable Reluctance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9574" y="4474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Hybrid Synchronous</a:t>
            </a:r>
          </a:p>
        </p:txBody>
      </p:sp>
      <p:sp>
        <p:nvSpPr>
          <p:cNvPr id="7" name="Pie 6"/>
          <p:cNvSpPr/>
          <p:nvPr/>
        </p:nvSpPr>
        <p:spPr>
          <a:xfrm rot="10800000">
            <a:off x="1400590" y="2385078"/>
            <a:ext cx="1080000" cy="1080000"/>
          </a:xfrm>
          <a:prstGeom prst="pie">
            <a:avLst>
              <a:gd name="adj1" fmla="val 0"/>
              <a:gd name="adj2" fmla="val 1078646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Pie 7"/>
          <p:cNvSpPr/>
          <p:nvPr/>
        </p:nvSpPr>
        <p:spPr>
          <a:xfrm>
            <a:off x="1400590" y="2385078"/>
            <a:ext cx="1080000" cy="1080000"/>
          </a:xfrm>
          <a:prstGeom prst="pie">
            <a:avLst>
              <a:gd name="adj1" fmla="val 0"/>
              <a:gd name="adj2" fmla="val 10786464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2750" y="254362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2750" y="302622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7427" y="2385078"/>
            <a:ext cx="224365" cy="115993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 rot="7200000">
            <a:off x="4567425" y="2385078"/>
            <a:ext cx="224365" cy="115993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 rot="14400000">
            <a:off x="4567426" y="2374174"/>
            <a:ext cx="224365" cy="115993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4319609" y="2594141"/>
            <a:ext cx="720000" cy="72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1771256" y="360619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7" name="Straight Connector 56"/>
          <p:cNvCxnSpPr/>
          <p:nvPr/>
        </p:nvCxnSpPr>
        <p:spPr>
          <a:xfrm>
            <a:off x="1466409" y="36463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750041" y="370725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750041" y="376651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745765" y="382578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483343" y="3861022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 rot="16200000">
            <a:off x="921875" y="2791990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3" name="Straight Connector 62"/>
          <p:cNvCxnSpPr/>
          <p:nvPr/>
        </p:nvCxnSpPr>
        <p:spPr>
          <a:xfrm rot="16200000">
            <a:off x="643238" y="3070287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>
            <a:off x="848149" y="293065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6200000">
            <a:off x="907414" y="293065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>
            <a:off x="966680" y="293493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>
            <a:off x="1055919" y="325135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2594154" y="27753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0" name="Straight Connector 69"/>
          <p:cNvCxnSpPr/>
          <p:nvPr/>
        </p:nvCxnSpPr>
        <p:spPr>
          <a:xfrm rot="16200000">
            <a:off x="2315517" y="30536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>
            <a:off x="2520428" y="29140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>
            <a:off x="2579693" y="29140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>
            <a:off x="2638959" y="29182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>
            <a:off x="2728198" y="32347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16200000">
            <a:off x="3678426" y="2829056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4" name="Straight Connector 83"/>
          <p:cNvCxnSpPr/>
          <p:nvPr/>
        </p:nvCxnSpPr>
        <p:spPr>
          <a:xfrm rot="16200000">
            <a:off x="3399789" y="310735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>
            <a:off x="3604700" y="296772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6200000">
            <a:off x="3663965" y="296772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16200000">
            <a:off x="3723231" y="29719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3812470" y="328841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16200000">
            <a:off x="5344973" y="2837699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1" name="Straight Connector 90"/>
          <p:cNvCxnSpPr/>
          <p:nvPr/>
        </p:nvCxnSpPr>
        <p:spPr>
          <a:xfrm rot="16200000">
            <a:off x="5066336" y="311599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>
            <a:off x="5271247" y="297636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6200000">
            <a:off x="5330512" y="297636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5389778" y="298064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6200000">
            <a:off x="5479017" y="3297062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497322" y="199134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8" name="Straight Connector 97"/>
          <p:cNvCxnSpPr/>
          <p:nvPr/>
        </p:nvCxnSpPr>
        <p:spPr>
          <a:xfrm>
            <a:off x="4192475" y="203149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476107" y="209240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476107" y="215167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471831" y="221093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209409" y="224617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517131" y="365495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4212284" y="36950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495916" y="37560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495916" y="38152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491640" y="38745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229218" y="39097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763476" y="193368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458629" y="197382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742261" y="203473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42261" y="209400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737985" y="215327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475563" y="218850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753454" y="2333258"/>
            <a:ext cx="1262831" cy="1263367"/>
            <a:chOff x="5300547" y="3899991"/>
            <a:chExt cx="1262831" cy="1263367"/>
          </a:xfrm>
          <a:solidFill>
            <a:srgbClr val="FF9900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5300547" y="3899991"/>
              <a:ext cx="1262831" cy="1260000"/>
              <a:chOff x="5300547" y="3899991"/>
              <a:chExt cx="1262831" cy="1260000"/>
            </a:xfrm>
            <a:grpFill/>
          </p:grpSpPr>
          <p:sp>
            <p:nvSpPr>
              <p:cNvPr id="20" name="Rectangle 19"/>
              <p:cNvSpPr/>
              <p:nvPr/>
            </p:nvSpPr>
            <p:spPr>
              <a:xfrm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" name="Rectangle 138"/>
              <p:cNvSpPr/>
              <p:nvPr/>
            </p:nvSpPr>
            <p:spPr>
              <a:xfrm rot="12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600000"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8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252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3120000">
                <a:off x="591254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3780000">
                <a:off x="591254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4440000">
                <a:off x="5915378" y="3899990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6" name="Rectangle 145"/>
              <p:cNvSpPr/>
              <p:nvPr/>
            </p:nvSpPr>
            <p:spPr>
              <a:xfrm rot="5040000">
                <a:off x="591491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 rot="5767124">
              <a:off x="5300082" y="3901943"/>
              <a:ext cx="1262831" cy="1260000"/>
              <a:chOff x="5300547" y="3899991"/>
              <a:chExt cx="1262831" cy="1260000"/>
            </a:xfrm>
            <a:grpFill/>
          </p:grpSpPr>
          <p:sp>
            <p:nvSpPr>
              <p:cNvPr id="148" name="Rectangle 147"/>
              <p:cNvSpPr/>
              <p:nvPr/>
            </p:nvSpPr>
            <p:spPr>
              <a:xfrm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2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600000"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8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252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3120000">
                <a:off x="591254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" name="Rectangle 153"/>
              <p:cNvSpPr/>
              <p:nvPr/>
            </p:nvSpPr>
            <p:spPr>
              <a:xfrm rot="3780000">
                <a:off x="591254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4440000">
                <a:off x="5915378" y="3899990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5040000">
                <a:off x="591491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157" name="Oval 156"/>
          <p:cNvSpPr/>
          <p:nvPr/>
        </p:nvSpPr>
        <p:spPr>
          <a:xfrm>
            <a:off x="6805472" y="2387803"/>
            <a:ext cx="1152000" cy="11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/>
          <p:cNvSpPr/>
          <p:nvPr/>
        </p:nvSpPr>
        <p:spPr>
          <a:xfrm>
            <a:off x="6846285" y="2426159"/>
            <a:ext cx="1080000" cy="10800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7" name="Group 126"/>
          <p:cNvGrpSpPr/>
          <p:nvPr/>
        </p:nvGrpSpPr>
        <p:grpSpPr>
          <a:xfrm rot="5400000">
            <a:off x="6843453" y="2432544"/>
            <a:ext cx="1080002" cy="1080000"/>
            <a:chOff x="5619544" y="3869143"/>
            <a:chExt cx="1080002" cy="1080000"/>
          </a:xfrm>
        </p:grpSpPr>
        <p:sp>
          <p:nvSpPr>
            <p:cNvPr id="128" name="Rectangle 127"/>
            <p:cNvSpPr/>
            <p:nvPr/>
          </p:nvSpPr>
          <p:spPr>
            <a:xfrm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 rot="6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0" name="Rectangle 129"/>
            <p:cNvSpPr/>
            <p:nvPr/>
          </p:nvSpPr>
          <p:spPr>
            <a:xfrm rot="12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1" name="Rectangle 130"/>
            <p:cNvSpPr/>
            <p:nvPr/>
          </p:nvSpPr>
          <p:spPr>
            <a:xfrm rot="1800000"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 rot="24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 rot="30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 rot="3600000">
              <a:off x="6141545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 rot="4200000">
              <a:off x="6141544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 rot="4800000">
              <a:off x="6141546" y="3869556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48532" y="2432573"/>
            <a:ext cx="1080002" cy="1080000"/>
            <a:chOff x="5619544" y="3869143"/>
            <a:chExt cx="1080002" cy="1080000"/>
          </a:xfrm>
        </p:grpSpPr>
        <p:sp>
          <p:nvSpPr>
            <p:cNvPr id="34" name="Rectangle 33"/>
            <p:cNvSpPr/>
            <p:nvPr/>
          </p:nvSpPr>
          <p:spPr>
            <a:xfrm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" name="Rectangle 118"/>
            <p:cNvSpPr/>
            <p:nvPr/>
          </p:nvSpPr>
          <p:spPr>
            <a:xfrm rot="6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" name="Rectangle 119"/>
            <p:cNvSpPr/>
            <p:nvPr/>
          </p:nvSpPr>
          <p:spPr>
            <a:xfrm rot="12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Rectangle 120"/>
            <p:cNvSpPr/>
            <p:nvPr/>
          </p:nvSpPr>
          <p:spPr>
            <a:xfrm rot="1800000"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Rectangle 121"/>
            <p:cNvSpPr/>
            <p:nvPr/>
          </p:nvSpPr>
          <p:spPr>
            <a:xfrm rot="24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" name="Rectangle 122"/>
            <p:cNvSpPr/>
            <p:nvPr/>
          </p:nvSpPr>
          <p:spPr>
            <a:xfrm rot="30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Rectangle 123"/>
            <p:cNvSpPr/>
            <p:nvPr/>
          </p:nvSpPr>
          <p:spPr>
            <a:xfrm rot="3600000">
              <a:off x="6141545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 rot="4200000">
              <a:off x="6141544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 rot="4800000">
              <a:off x="6141546" y="3869556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5" name="Oval 44"/>
          <p:cNvSpPr/>
          <p:nvPr/>
        </p:nvSpPr>
        <p:spPr>
          <a:xfrm>
            <a:off x="6938532" y="2521996"/>
            <a:ext cx="900000" cy="9000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Block Arc 22"/>
          <p:cNvSpPr/>
          <p:nvPr/>
        </p:nvSpPr>
        <p:spPr>
          <a:xfrm>
            <a:off x="6666284" y="2255499"/>
            <a:ext cx="1440000" cy="1440000"/>
          </a:xfrm>
          <a:prstGeom prst="blockArc">
            <a:avLst>
              <a:gd name="adj1" fmla="val 14845395"/>
              <a:gd name="adj2" fmla="val 17539353"/>
              <a:gd name="adj3" fmla="val 6528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1" name="Block Arc 160"/>
          <p:cNvSpPr/>
          <p:nvPr/>
        </p:nvSpPr>
        <p:spPr>
          <a:xfrm rot="10800000">
            <a:off x="6666285" y="2251996"/>
            <a:ext cx="1440000" cy="1440000"/>
          </a:xfrm>
          <a:prstGeom prst="blockArc">
            <a:avLst>
              <a:gd name="adj1" fmla="val 14829895"/>
              <a:gd name="adj2" fmla="val 17600501"/>
              <a:gd name="adj3" fmla="val 740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2" name="Block Arc 161"/>
          <p:cNvSpPr/>
          <p:nvPr/>
        </p:nvSpPr>
        <p:spPr>
          <a:xfrm rot="5400000">
            <a:off x="6668534" y="2255499"/>
            <a:ext cx="1440000" cy="1440000"/>
          </a:xfrm>
          <a:prstGeom prst="blockArc">
            <a:avLst>
              <a:gd name="adj1" fmla="val 15054509"/>
              <a:gd name="adj2" fmla="val 17235929"/>
              <a:gd name="adj3" fmla="val 6735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3" name="Block Arc 162"/>
          <p:cNvSpPr/>
          <p:nvPr/>
        </p:nvSpPr>
        <p:spPr>
          <a:xfrm rot="16200000">
            <a:off x="6668532" y="2256363"/>
            <a:ext cx="1440000" cy="1440000"/>
          </a:xfrm>
          <a:prstGeom prst="blockArc">
            <a:avLst>
              <a:gd name="adj1" fmla="val 15189465"/>
              <a:gd name="adj2" fmla="val 17328168"/>
              <a:gd name="adj3" fmla="val 6743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4" name="Block Arc 163"/>
          <p:cNvSpPr/>
          <p:nvPr/>
        </p:nvSpPr>
        <p:spPr>
          <a:xfrm rot="2799971">
            <a:off x="6666285" y="2255499"/>
            <a:ext cx="1440000" cy="1440000"/>
          </a:xfrm>
          <a:prstGeom prst="blockArc">
            <a:avLst>
              <a:gd name="adj1" fmla="val 15114862"/>
              <a:gd name="adj2" fmla="val 17246309"/>
              <a:gd name="adj3" fmla="val 6806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5" name="Block Arc 164"/>
          <p:cNvSpPr/>
          <p:nvPr/>
        </p:nvSpPr>
        <p:spPr>
          <a:xfrm rot="18807083">
            <a:off x="6668534" y="2255499"/>
            <a:ext cx="1440000" cy="1440000"/>
          </a:xfrm>
          <a:prstGeom prst="blockArc">
            <a:avLst>
              <a:gd name="adj1" fmla="val 15127271"/>
              <a:gd name="adj2" fmla="val 17260326"/>
              <a:gd name="adj3" fmla="val 657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6" name="Block Arc 165"/>
          <p:cNvSpPr/>
          <p:nvPr/>
        </p:nvSpPr>
        <p:spPr>
          <a:xfrm rot="13607340">
            <a:off x="6663454" y="2255099"/>
            <a:ext cx="1440000" cy="1440000"/>
          </a:xfrm>
          <a:prstGeom prst="blockArc">
            <a:avLst>
              <a:gd name="adj1" fmla="val 15139391"/>
              <a:gd name="adj2" fmla="val 17326093"/>
              <a:gd name="adj3" fmla="val 727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7" name="Block Arc 166"/>
          <p:cNvSpPr/>
          <p:nvPr/>
        </p:nvSpPr>
        <p:spPr>
          <a:xfrm rot="7978149">
            <a:off x="6661472" y="2255099"/>
            <a:ext cx="1440000" cy="1440000"/>
          </a:xfrm>
          <a:prstGeom prst="blockArc">
            <a:avLst>
              <a:gd name="adj1" fmla="val 15105042"/>
              <a:gd name="adj2" fmla="val 17206087"/>
              <a:gd name="adj3" fmla="val 704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72695" y="1680515"/>
            <a:ext cx="2316493" cy="273496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Rectangle 167"/>
          <p:cNvSpPr/>
          <p:nvPr/>
        </p:nvSpPr>
        <p:spPr>
          <a:xfrm>
            <a:off x="3531393" y="1679533"/>
            <a:ext cx="2316493" cy="273496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Rectangle 168"/>
          <p:cNvSpPr/>
          <p:nvPr/>
        </p:nvSpPr>
        <p:spPr>
          <a:xfrm>
            <a:off x="6248287" y="1686163"/>
            <a:ext cx="2316493" cy="273496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17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PM Stepper: 1-Phase Full Step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Let’s consider the permanent magnet stepper motor first.</a:t>
            </a:r>
          </a:p>
        </p:txBody>
      </p:sp>
      <p:sp>
        <p:nvSpPr>
          <p:cNvPr id="4" name="Pie 3"/>
          <p:cNvSpPr/>
          <p:nvPr/>
        </p:nvSpPr>
        <p:spPr>
          <a:xfrm rot="10800000">
            <a:off x="5306254" y="2195855"/>
            <a:ext cx="1080000" cy="1080000"/>
          </a:xfrm>
          <a:prstGeom prst="pie">
            <a:avLst>
              <a:gd name="adj1" fmla="val 0"/>
              <a:gd name="adj2" fmla="val 1078646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" name="Pie 4"/>
          <p:cNvSpPr/>
          <p:nvPr/>
        </p:nvSpPr>
        <p:spPr>
          <a:xfrm>
            <a:off x="5306254" y="2195855"/>
            <a:ext cx="1080000" cy="1080000"/>
          </a:xfrm>
          <a:prstGeom prst="pie">
            <a:avLst>
              <a:gd name="adj1" fmla="val 0"/>
              <a:gd name="adj2" fmla="val 10786464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8414" y="283699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7551013" y="2183036"/>
            <a:ext cx="1080000" cy="1080000"/>
            <a:chOff x="3161069" y="2461880"/>
            <a:chExt cx="1080000" cy="1080000"/>
          </a:xfrm>
        </p:grpSpPr>
        <p:sp>
          <p:nvSpPr>
            <p:cNvPr id="36" name="Pie 35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56409" y="251397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68961" y="252684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 rot="10800000">
            <a:off x="791370" y="2195855"/>
            <a:ext cx="1080000" cy="1080000"/>
            <a:chOff x="3161069" y="2461880"/>
            <a:chExt cx="1080000" cy="1080000"/>
          </a:xfrm>
        </p:grpSpPr>
        <p:sp>
          <p:nvSpPr>
            <p:cNvPr id="69" name="Pie 68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91409" y="28316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64856" y="224606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16200000">
            <a:off x="3071875" y="2195032"/>
            <a:ext cx="1080000" cy="1080000"/>
            <a:chOff x="3161069" y="2461880"/>
            <a:chExt cx="1080000" cy="1080000"/>
          </a:xfrm>
        </p:grpSpPr>
        <p:sp>
          <p:nvSpPr>
            <p:cNvPr id="100" name="Pie 99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1" name="Pie 100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126728" y="25795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16075" y="256715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47" name="Arc 146"/>
          <p:cNvSpPr/>
          <p:nvPr/>
        </p:nvSpPr>
        <p:spPr>
          <a:xfrm rot="10800000">
            <a:off x="7428427" y="2127145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8" name="Arc 147"/>
          <p:cNvSpPr/>
          <p:nvPr/>
        </p:nvSpPr>
        <p:spPr>
          <a:xfrm rot="5400000">
            <a:off x="5267253" y="2177030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9" name="Arc 148"/>
          <p:cNvSpPr/>
          <p:nvPr/>
        </p:nvSpPr>
        <p:spPr>
          <a:xfrm rot="21156539">
            <a:off x="3042740" y="2062692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0" name="Text Placeholder 2"/>
          <p:cNvSpPr txBox="1">
            <a:spLocks/>
          </p:cNvSpPr>
          <p:nvPr/>
        </p:nvSpPr>
        <p:spPr>
          <a:xfrm>
            <a:off x="451974" y="4184818"/>
            <a:ext cx="4555756" cy="22571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1 coil energized at a time: 1-Phase.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Every time the next coil is energized, the rotor moves 90˚: full-step.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Not widely used: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Low resolution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Low torque (due to single phase)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7687" y="231082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5178773" y="418482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170993" y="4489621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5178773" y="461318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5170993" y="491798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178773" y="507450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70993" y="537930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5178773" y="549463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5170993" y="579943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776063" y="41288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76063" y="456376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794036" y="50250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800666" y="54781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884139" y="5075018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888305" y="5519352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559494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5939987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322485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69700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7079506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453140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83563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219760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5184873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5552757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5190243" y="4301154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5563511" y="4481384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702751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7070635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6708121" y="4301154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081389" y="4481384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561349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5929233" y="472975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5566719" y="472952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5939987" y="4909751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7079227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447111" y="472975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084597" y="472952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457865" y="490975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949959" y="519946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317843" y="51993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955329" y="519907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328597" y="5379308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7467837" y="519946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835721" y="51993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7473207" y="519907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7846475" y="537930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6321245" y="561135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689129" y="561120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6326615" y="561097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6699883" y="5791200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7839123" y="561135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8207007" y="561120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7844493" y="561097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5185367" y="5791200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H="1">
            <a:off x="5184180" y="537107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5187469" y="4909752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92" grpId="0"/>
      <p:bldP spid="193" grpId="0"/>
      <p:bldP spid="194" grpId="0"/>
      <p:bldP spid="1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2-Phase Full Step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We can increase the torque if we use the 2-Phase Full-Step Drive:</a:t>
            </a:r>
          </a:p>
        </p:txBody>
      </p:sp>
      <p:grpSp>
        <p:nvGrpSpPr>
          <p:cNvPr id="6" name="Group 5"/>
          <p:cNvGrpSpPr/>
          <p:nvPr/>
        </p:nvGrpSpPr>
        <p:grpSpPr>
          <a:xfrm rot="2700000">
            <a:off x="5306254" y="2195855"/>
            <a:ext cx="1080000" cy="1080000"/>
            <a:chOff x="5306254" y="2195855"/>
            <a:chExt cx="1080000" cy="1080000"/>
          </a:xfrm>
        </p:grpSpPr>
        <p:sp>
          <p:nvSpPr>
            <p:cNvPr id="4" name="Pie 3"/>
            <p:cNvSpPr/>
            <p:nvPr/>
          </p:nvSpPr>
          <p:spPr>
            <a:xfrm rot="10800000"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55235" y="282052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8100000">
            <a:off x="7551013" y="2183036"/>
            <a:ext cx="1080000" cy="1080000"/>
            <a:chOff x="3161069" y="2461880"/>
            <a:chExt cx="1080000" cy="1080000"/>
          </a:xfrm>
        </p:grpSpPr>
        <p:sp>
          <p:nvSpPr>
            <p:cNvPr id="36" name="Pie 35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77549" y="27672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77342" y="230027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 rot="13500000">
            <a:off x="791370" y="2195855"/>
            <a:ext cx="1080000" cy="1080000"/>
            <a:chOff x="3161069" y="2461880"/>
            <a:chExt cx="1080000" cy="1080000"/>
          </a:xfrm>
        </p:grpSpPr>
        <p:sp>
          <p:nvSpPr>
            <p:cNvPr id="69" name="Pie 68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7299" y="28070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10561" y="236099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18900000">
            <a:off x="3071875" y="2195032"/>
            <a:ext cx="1080000" cy="1080000"/>
            <a:chOff x="3161069" y="2461880"/>
            <a:chExt cx="1080000" cy="1080000"/>
          </a:xfrm>
        </p:grpSpPr>
        <p:sp>
          <p:nvSpPr>
            <p:cNvPr id="100" name="Pie 99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1" name="Pie 100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190283" y="228380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70601" y="279716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0" name="Text Placeholder 2"/>
          <p:cNvSpPr txBox="1">
            <a:spLocks/>
          </p:cNvSpPr>
          <p:nvPr/>
        </p:nvSpPr>
        <p:spPr>
          <a:xfrm>
            <a:off x="451974" y="4184818"/>
            <a:ext cx="4555756" cy="22571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2 coils energized at a time: 2-Phases.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The current vector is between the two energized coils.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Every time the other coil is energized, the rotor moves 90˚: full-step.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 No increase in resolution!</a:t>
            </a:r>
            <a:endParaRPr lang="en-AU" sz="1800" dirty="0"/>
          </a:p>
        </p:txBody>
      </p:sp>
      <p:sp>
        <p:nvSpPr>
          <p:cNvPr id="154" name="TextBox 153"/>
          <p:cNvSpPr txBox="1"/>
          <p:nvPr/>
        </p:nvSpPr>
        <p:spPr>
          <a:xfrm>
            <a:off x="5960583" y="231082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5178773" y="418482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170993" y="4489621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5178773" y="461318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5170993" y="491798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178773" y="507450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70993" y="537930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5178773" y="549463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5170993" y="579943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776063" y="41288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76063" y="456376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794036" y="50250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800666" y="54781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884139" y="5075018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888305" y="5519352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559494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5939987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322485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69700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7079506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453140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83563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219760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5552757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5563511" y="4481384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323803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7067936" y="430170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>
            <a:off x="6326474" y="430147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H="1">
            <a:off x="7078690" y="448170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5190047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5936879" y="472975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5195417" y="472952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5947633" y="490975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6707925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7452058" y="473006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710596" y="4729838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7462812" y="4910068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566390" y="519122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6313222" y="519107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571760" y="519084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323976" y="537107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7084268" y="519122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7828401" y="519138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7086939" y="5191157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5946047" y="5603119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692879" y="5602962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5951417" y="5602732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703633" y="5782962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7463925" y="5603119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5195417" y="5783119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5180546" y="561097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5207295" y="537107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201039" y="430154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8214304" y="561120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7472842" y="561097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7842939" y="5371070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7834810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7842939" y="431351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92" grpId="0"/>
      <p:bldP spid="193" grpId="0"/>
      <p:bldP spid="194" grpId="0"/>
      <p:bldP spid="1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1-2-Phases Half Step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To increase the resolution, we can switch between 1 &amp; 2 phases:</a:t>
            </a: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5306254" y="2195855"/>
            <a:ext cx="1080000" cy="1080000"/>
            <a:chOff x="5306254" y="2195855"/>
            <a:chExt cx="1080000" cy="1080000"/>
          </a:xfrm>
        </p:grpSpPr>
        <p:sp>
          <p:nvSpPr>
            <p:cNvPr id="4" name="Pie 3"/>
            <p:cNvSpPr/>
            <p:nvPr/>
          </p:nvSpPr>
          <p:spPr>
            <a:xfrm rot="10800000"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50278" y="252408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18900000">
            <a:off x="7551013" y="2183036"/>
            <a:ext cx="1080000" cy="1080000"/>
            <a:chOff x="3161069" y="2461880"/>
            <a:chExt cx="1080000" cy="1080000"/>
          </a:xfrm>
        </p:grpSpPr>
        <p:sp>
          <p:nvSpPr>
            <p:cNvPr id="36" name="Pie 35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694539" y="225845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69987" y="2835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 rot="10800000">
            <a:off x="791370" y="2195855"/>
            <a:ext cx="1080000" cy="1080000"/>
            <a:chOff x="3161069" y="2461880"/>
            <a:chExt cx="1080000" cy="1080000"/>
          </a:xfrm>
        </p:grpSpPr>
        <p:sp>
          <p:nvSpPr>
            <p:cNvPr id="69" name="Pie 68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43079" y="291424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55108" y="22123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13500000">
            <a:off x="3071875" y="2195032"/>
            <a:ext cx="1080000" cy="1080000"/>
            <a:chOff x="3161069" y="2461880"/>
            <a:chExt cx="1080000" cy="1080000"/>
          </a:xfrm>
        </p:grpSpPr>
        <p:sp>
          <p:nvSpPr>
            <p:cNvPr id="100" name="Pie 99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1" name="Pie 100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17193" y="279513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18028" y="232317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305322" y="25657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5" name="Text Placeholder 2"/>
          <p:cNvSpPr txBox="1">
            <a:spLocks/>
          </p:cNvSpPr>
          <p:nvPr/>
        </p:nvSpPr>
        <p:spPr>
          <a:xfrm>
            <a:off x="451974" y="4184818"/>
            <a:ext cx="4555756" cy="22571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Continue on next slide.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71425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31914"/>
            <a:ext cx="8229600" cy="443756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LabView assessment </a:t>
            </a:r>
            <a:r>
              <a:rPr lang="en-AU" dirty="0"/>
              <a:t>(Individual </a:t>
            </a:r>
            <a:r>
              <a:rPr lang="en-AU" dirty="0">
                <a:highlight>
                  <a:srgbClr val="FFFF00"/>
                </a:highlight>
              </a:rPr>
              <a:t>online Quiz</a:t>
            </a:r>
            <a:r>
              <a:rPr lang="en-AU" dirty="0"/>
              <a:t>) on week 7 (22/04) – </a:t>
            </a:r>
            <a:r>
              <a:rPr lang="en-AU" b="1" dirty="0"/>
              <a:t>20</a:t>
            </a:r>
            <a:r>
              <a:rPr lang="en-AU" dirty="0"/>
              <a:t>%</a:t>
            </a:r>
          </a:p>
          <a:p>
            <a:r>
              <a:rPr lang="en-AU" dirty="0">
                <a:solidFill>
                  <a:schemeClr val="bg1"/>
                </a:solidFill>
              </a:rPr>
              <a:t>Design assessment  </a:t>
            </a:r>
            <a:r>
              <a:rPr lang="en-AU" dirty="0"/>
              <a:t>(Team) on Tuesday of week 8 (29/04) – </a:t>
            </a:r>
            <a:r>
              <a:rPr lang="en-AU" b="1" dirty="0"/>
              <a:t>10</a:t>
            </a:r>
            <a:r>
              <a:rPr lang="en-AU" dirty="0"/>
              <a:t>%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A brief written </a:t>
            </a:r>
            <a:r>
              <a:rPr lang="en-AU" dirty="0">
                <a:highlight>
                  <a:srgbClr val="FFFF00"/>
                </a:highlight>
              </a:rPr>
              <a:t>Report</a:t>
            </a:r>
            <a:r>
              <a:rPr lang="en-AU" dirty="0"/>
              <a:t>, with figures of the gripper assembly, and explanation of the components.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Also, explain choice of design, calculation etc.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Submit Gripper </a:t>
            </a:r>
            <a:r>
              <a:rPr lang="en-AU" dirty="0">
                <a:solidFill>
                  <a:schemeClr val="bg1"/>
                </a:solidFill>
                <a:highlight>
                  <a:srgbClr val="FFFF00"/>
                </a:highlight>
              </a:rPr>
              <a:t>Simulation Program </a:t>
            </a:r>
            <a:r>
              <a:rPr lang="en-AU" dirty="0">
                <a:solidFill>
                  <a:schemeClr val="bg1"/>
                </a:solidFill>
              </a:rPr>
              <a:t>and </a:t>
            </a:r>
            <a:r>
              <a:rPr lang="en-AU" dirty="0">
                <a:solidFill>
                  <a:schemeClr val="bg1"/>
                </a:solidFill>
                <a:highlight>
                  <a:srgbClr val="FFFF00"/>
                </a:highlight>
              </a:rPr>
              <a:t>Report </a:t>
            </a:r>
            <a:r>
              <a:rPr lang="en-AU" dirty="0"/>
              <a:t>(Team) on week 12 (27/05) </a:t>
            </a:r>
            <a:r>
              <a:rPr lang="en-AU" b="1" dirty="0"/>
              <a:t>10%</a:t>
            </a:r>
            <a:r>
              <a:rPr lang="en-AU" dirty="0"/>
              <a:t> and </a:t>
            </a:r>
            <a:r>
              <a:rPr lang="en-AU" b="1" dirty="0"/>
              <a:t>40%</a:t>
            </a:r>
            <a:r>
              <a:rPr lang="en-AU" dirty="0"/>
              <a:t> respectively.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Report template is given in the course folder.</a:t>
            </a: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Final exam </a:t>
            </a:r>
            <a:r>
              <a:rPr lang="en-AU" dirty="0"/>
              <a:t>(Individual) – </a:t>
            </a:r>
            <a:r>
              <a:rPr lang="en-AU" b="1" dirty="0"/>
              <a:t>20</a:t>
            </a:r>
            <a:r>
              <a:rPr lang="en-AU" dirty="0"/>
              <a:t>%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highlight>
                  <a:srgbClr val="FFFF00"/>
                </a:highlight>
              </a:rPr>
              <a:t>Online Quiz </a:t>
            </a:r>
            <a:r>
              <a:rPr lang="en-AU" sz="1800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Will be on </a:t>
            </a:r>
            <a:r>
              <a:rPr lang="en-AU" dirty="0">
                <a:solidFill>
                  <a:schemeClr val="bg1"/>
                </a:solidFill>
              </a:rPr>
              <a:t>Wednesday of Week 14</a:t>
            </a:r>
            <a:r>
              <a:rPr lang="en-AU" dirty="0"/>
              <a:t>.</a:t>
            </a: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556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1-2-Phases Half Step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To increase the resolution, we can switch between 1 &amp; 2 phases:</a:t>
            </a:r>
          </a:p>
        </p:txBody>
      </p:sp>
      <p:grpSp>
        <p:nvGrpSpPr>
          <p:cNvPr id="6" name="Group 5"/>
          <p:cNvGrpSpPr/>
          <p:nvPr/>
        </p:nvGrpSpPr>
        <p:grpSpPr>
          <a:xfrm rot="5400000">
            <a:off x="5306254" y="2195855"/>
            <a:ext cx="1080000" cy="1080000"/>
            <a:chOff x="5306254" y="2195855"/>
            <a:chExt cx="1080000" cy="1080000"/>
          </a:xfrm>
        </p:grpSpPr>
        <p:sp>
          <p:nvSpPr>
            <p:cNvPr id="4" name="Pie 3"/>
            <p:cNvSpPr/>
            <p:nvPr/>
          </p:nvSpPr>
          <p:spPr>
            <a:xfrm rot="10800000"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>
              <a:off x="5306254" y="2195855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15963" y="257375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8100000">
            <a:off x="7551013" y="2183036"/>
            <a:ext cx="1080000" cy="1080000"/>
            <a:chOff x="3161069" y="2461880"/>
            <a:chExt cx="1080000" cy="1080000"/>
          </a:xfrm>
        </p:grpSpPr>
        <p:sp>
          <p:nvSpPr>
            <p:cNvPr id="36" name="Pie 35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7" name="Pie 36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64368" y="281098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49143" y="229573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91370" y="2195855"/>
            <a:ext cx="1080000" cy="1080000"/>
            <a:chOff x="3161069" y="2461880"/>
            <a:chExt cx="1080000" cy="1080000"/>
          </a:xfrm>
        </p:grpSpPr>
        <p:sp>
          <p:nvSpPr>
            <p:cNvPr id="69" name="Pie 68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0" name="Pie 69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119143" y="217327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8856" y="292196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2700000">
            <a:off x="3071875" y="2195032"/>
            <a:ext cx="1080000" cy="1080000"/>
            <a:chOff x="3161069" y="2461880"/>
            <a:chExt cx="1080000" cy="1080000"/>
          </a:xfrm>
        </p:grpSpPr>
        <p:sp>
          <p:nvSpPr>
            <p:cNvPr id="100" name="Pie 99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1" name="Pie 100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680920" y="230258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195755" y="282635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0" name="Text Placeholder 2"/>
          <p:cNvSpPr txBox="1">
            <a:spLocks/>
          </p:cNvSpPr>
          <p:nvPr/>
        </p:nvSpPr>
        <p:spPr>
          <a:xfrm>
            <a:off x="451974" y="4184818"/>
            <a:ext cx="4324089" cy="22571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The rotor turns 45 </a:t>
            </a:r>
            <a:r>
              <a:rPr lang="en-AU" dirty="0">
                <a:sym typeface="Wingdings" pitchFamily="2" charset="2"/>
              </a:rPr>
              <a:t> Increased resolution!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However, there will be torque ripple!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Due to different strengths of magnetic field when 1 coil and when 2 coils are energized.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154" name="TextBox 153"/>
          <p:cNvSpPr txBox="1"/>
          <p:nvPr/>
        </p:nvSpPr>
        <p:spPr>
          <a:xfrm>
            <a:off x="6057235" y="257437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5178773" y="418482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170993" y="4489621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5178773" y="461318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5170993" y="491798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178773" y="507450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70993" y="537930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5178773" y="549463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5170993" y="579943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776063" y="41288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76063" y="456376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794036" y="50250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800666" y="54781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884139" y="5075018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888305" y="5519352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559494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5939987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322485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69700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7079506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453140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83563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219760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5940441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201039" y="430154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5938918" y="4483091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7836598" y="4309622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7809525" y="4301541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5562441" y="4733341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5560454" y="473263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6699746" y="474911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5181894" y="4912637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713179" y="4912637"/>
            <a:ext cx="151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6301140" y="5201508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6317872" y="519395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7444465" y="519395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7443269" y="5373956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5173854" y="5365718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067760" y="5607523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7067760" y="560752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8219309" y="561408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5161964" y="5780993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3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92" grpId="0"/>
      <p:bldP spid="193" grpId="0"/>
      <p:bldP spid="194" grpId="0"/>
      <p:bldP spid="19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1-2-Phases Half Step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74573"/>
            <a:ext cx="8229600" cy="4154231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To reduce the torque ripple, we can alter the currents: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When running 1 coil, use full amount of current.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When running 2 coils, use reduced current.</a:t>
            </a: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This can be achieved for e.g. by using </a:t>
            </a:r>
            <a:r>
              <a:rPr lang="en-AU" sz="1800" dirty="0">
                <a:solidFill>
                  <a:srgbClr val="FF0000"/>
                </a:solidFill>
                <a:highlight>
                  <a:srgbClr val="00FFFF"/>
                </a:highlight>
              </a:rPr>
              <a:t>Pulse Width Modulation.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 flipV="1">
            <a:off x="3300546" y="300741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3292766" y="331221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3300546" y="3435787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292766" y="3740587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3300546" y="3897106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3292766" y="4201906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3300546" y="4317236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3292766" y="4622036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897836" y="295144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897836" y="33863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2915809" y="384767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2922439" y="430076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3005912" y="389761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3010078" y="434195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681267" y="3032131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061760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4444258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4818781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201279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5574913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957411" y="3032130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6341533" y="3032131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3675028" y="3123982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4060691" y="3305689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5950952" y="3213982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3303667" y="3735235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801292" y="3735235"/>
            <a:ext cx="151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5565042" y="4196554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3295627" y="4188316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3283737" y="4603591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3295627" y="3132220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3664691" y="3224121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4045529" y="3219592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968691" y="3219592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6331909" y="3114486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3665760" y="3639271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3683499" y="3644881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4046717" y="3539775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4053849" y="3552980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4422913" y="3644881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4803751" y="3640352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4436075" y="3559805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4432906" y="4099276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450645" y="4104886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813863" y="3999780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4820995" y="4012985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5190059" y="4104886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5570897" y="4100357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5203221" y="4019810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5181156" y="4519054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5198895" y="4524664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H="1">
            <a:off x="5569245" y="4432763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5938309" y="4524664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6319147" y="4520135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5951471" y="4439588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5570897" y="4429977"/>
            <a:ext cx="0" cy="9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30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1F2A9FC-FE7A-4EE5-9A8C-E665991C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A2773AAD-F0FE-4E2F-AAFB-D5971FC5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79FC27-0F63-4C71-9BE7-D2BAAC4D7D38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E51E5613-F547-4186-B1D0-25747C5E0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DC Motor Control Modes</a:t>
            </a:r>
          </a:p>
        </p:txBody>
      </p:sp>
      <p:grpSp>
        <p:nvGrpSpPr>
          <p:cNvPr id="18437" name="Group 3">
            <a:extLst>
              <a:ext uri="{FF2B5EF4-FFF2-40B4-BE49-F238E27FC236}">
                <a16:creationId xmlns:a16="http://schemas.microsoft.com/office/drawing/2014/main" id="{031498C8-BF70-4C5C-8859-46653FF89EF4}"/>
              </a:ext>
            </a:extLst>
          </p:cNvPr>
          <p:cNvGrpSpPr>
            <a:grpSpLocks/>
          </p:cNvGrpSpPr>
          <p:nvPr/>
        </p:nvGrpSpPr>
        <p:grpSpPr bwMode="auto">
          <a:xfrm>
            <a:off x="1358900" y="2717800"/>
            <a:ext cx="3352800" cy="2400300"/>
            <a:chOff x="856" y="1712"/>
            <a:chExt cx="1560" cy="1512"/>
          </a:xfrm>
        </p:grpSpPr>
        <p:sp>
          <p:nvSpPr>
            <p:cNvPr id="18455" name="Line 4">
              <a:extLst>
                <a:ext uri="{FF2B5EF4-FFF2-40B4-BE49-F238E27FC236}">
                  <a16:creationId xmlns:a16="http://schemas.microsoft.com/office/drawing/2014/main" id="{F9CCDD5B-FB5F-4607-A06D-0C0A5C1C7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6" y="3216"/>
              <a:ext cx="1560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6" name="Line 5">
              <a:extLst>
                <a:ext uri="{FF2B5EF4-FFF2-40B4-BE49-F238E27FC236}">
                  <a16:creationId xmlns:a16="http://schemas.microsoft.com/office/drawing/2014/main" id="{44D48643-6832-4FD3-9FF4-A5D80C5DC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2" y="1712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7" name="Line 6">
              <a:extLst>
                <a:ext uri="{FF2B5EF4-FFF2-40B4-BE49-F238E27FC236}">
                  <a16:creationId xmlns:a16="http://schemas.microsoft.com/office/drawing/2014/main" id="{F31B8ADD-368F-4F77-BD59-C79185F77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2" y="2344"/>
              <a:ext cx="1264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438" name="Group 7">
            <a:extLst>
              <a:ext uri="{FF2B5EF4-FFF2-40B4-BE49-F238E27FC236}">
                <a16:creationId xmlns:a16="http://schemas.microsoft.com/office/drawing/2014/main" id="{265B6EA3-370B-47C0-B37C-AC94F1E6FC85}"/>
              </a:ext>
            </a:extLst>
          </p:cNvPr>
          <p:cNvGrpSpPr>
            <a:grpSpLocks/>
          </p:cNvGrpSpPr>
          <p:nvPr/>
        </p:nvGrpSpPr>
        <p:grpSpPr bwMode="auto">
          <a:xfrm>
            <a:off x="5346700" y="2705100"/>
            <a:ext cx="3594100" cy="2527300"/>
            <a:chOff x="3368" y="1704"/>
            <a:chExt cx="2264" cy="1592"/>
          </a:xfrm>
        </p:grpSpPr>
        <p:sp>
          <p:nvSpPr>
            <p:cNvPr id="18445" name="Line 8">
              <a:extLst>
                <a:ext uri="{FF2B5EF4-FFF2-40B4-BE49-F238E27FC236}">
                  <a16:creationId xmlns:a16="http://schemas.microsoft.com/office/drawing/2014/main" id="{051D0C68-5AC0-40B4-BA44-79962B460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8" y="3208"/>
              <a:ext cx="2264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46" name="Line 9">
              <a:extLst>
                <a:ext uri="{FF2B5EF4-FFF2-40B4-BE49-F238E27FC236}">
                  <a16:creationId xmlns:a16="http://schemas.microsoft.com/office/drawing/2014/main" id="{48A162B1-63B7-4762-8AC8-A625DC1E2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4" y="1704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47" name="Line 10">
              <a:extLst>
                <a:ext uri="{FF2B5EF4-FFF2-40B4-BE49-F238E27FC236}">
                  <a16:creationId xmlns:a16="http://schemas.microsoft.com/office/drawing/2014/main" id="{3CD1B372-85DC-4E87-9B40-646A661A7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316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48" name="Line 11">
              <a:extLst>
                <a:ext uri="{FF2B5EF4-FFF2-40B4-BE49-F238E27FC236}">
                  <a16:creationId xmlns:a16="http://schemas.microsoft.com/office/drawing/2014/main" id="{B3510D89-D8F0-4792-ADFE-0374D3D78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2" y="314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49" name="Line 12">
              <a:extLst>
                <a:ext uri="{FF2B5EF4-FFF2-40B4-BE49-F238E27FC236}">
                  <a16:creationId xmlns:a16="http://schemas.microsoft.com/office/drawing/2014/main" id="{3864C2C3-79C6-45D9-AFC2-36E9C55DE4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0" y="3136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0" name="Rectangle 13">
              <a:extLst>
                <a:ext uri="{FF2B5EF4-FFF2-40B4-BE49-F238E27FC236}">
                  <a16:creationId xmlns:a16="http://schemas.microsoft.com/office/drawing/2014/main" id="{77080E10-6EF5-4E7F-8C6B-BBD81FE4A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296"/>
              <a:ext cx="128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1" name="Rectangle 14">
              <a:extLst>
                <a:ext uri="{FF2B5EF4-FFF2-40B4-BE49-F238E27FC236}">
                  <a16:creationId xmlns:a16="http://schemas.microsoft.com/office/drawing/2014/main" id="{529E89BD-EC62-4B25-A598-8AE18B673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" y="2296"/>
              <a:ext cx="328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2" name="Rectangle 15">
              <a:extLst>
                <a:ext uri="{FF2B5EF4-FFF2-40B4-BE49-F238E27FC236}">
                  <a16:creationId xmlns:a16="http://schemas.microsoft.com/office/drawing/2014/main" id="{1295C5C9-842D-4EF3-866D-9BA37FB63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288"/>
              <a:ext cx="504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3" name="Rectangle 16">
              <a:extLst>
                <a:ext uri="{FF2B5EF4-FFF2-40B4-BE49-F238E27FC236}">
                  <a16:creationId xmlns:a16="http://schemas.microsoft.com/office/drawing/2014/main" id="{D6A996B3-2945-4E6A-9CD6-AF0A6C6E6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" y="2296"/>
              <a:ext cx="448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454" name="WordArt 17">
              <a:extLst>
                <a:ext uri="{FF2B5EF4-FFF2-40B4-BE49-F238E27FC236}">
                  <a16:creationId xmlns:a16="http://schemas.microsoft.com/office/drawing/2014/main" id="{09CB6A51-8423-4C1D-A279-C07371D14B7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7" y="1803"/>
              <a:ext cx="690" cy="33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>
                    <a:outerShdw dist="45791" dir="2021404" algn="ctr" rotWithShape="0">
                      <a:srgbClr val="B2B2B2">
                        <a:alpha val="79999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PWM</a:t>
              </a:r>
            </a:p>
          </p:txBody>
        </p:sp>
      </p:grpSp>
      <p:sp>
        <p:nvSpPr>
          <p:cNvPr id="18439" name="WordArt 18">
            <a:extLst>
              <a:ext uri="{FF2B5EF4-FFF2-40B4-BE49-F238E27FC236}">
                <a16:creationId xmlns:a16="http://schemas.microsoft.com/office/drawing/2014/main" id="{9568897E-DF19-4B61-95F3-0DF3B5CD955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014538" y="2938463"/>
            <a:ext cx="1762125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DC Level</a:t>
            </a:r>
          </a:p>
        </p:txBody>
      </p:sp>
      <p:sp>
        <p:nvSpPr>
          <p:cNvPr id="18440" name="Text Box 19">
            <a:extLst>
              <a:ext uri="{FF2B5EF4-FFF2-40B4-BE49-F238E27FC236}">
                <a16:creationId xmlns:a16="http://schemas.microsoft.com/office/drawing/2014/main" id="{E6D3CC05-663D-4DAB-A23C-DCCA9DC97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5307013"/>
            <a:ext cx="56880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amount of energy transferred to the motor,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Effective value, RMS (root-mean-square)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0" i="1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8441" name="Object 20">
            <a:extLst>
              <a:ext uri="{FF2B5EF4-FFF2-40B4-BE49-F238E27FC236}">
                <a16:creationId xmlns:a16="http://schemas.microsoft.com/office/drawing/2014/main" id="{CCFB7340-F930-4BA7-BBA1-78424ABDEA3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394450" y="5295900"/>
          <a:ext cx="20574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3" imgW="952087" imgH="482391" progId="Equation.3">
                  <p:embed/>
                </p:oleObj>
              </mc:Choice>
              <mc:Fallback>
                <p:oleObj name="Equation" r:id="rId3" imgW="952087" imgH="482391" progId="Equation.3">
                  <p:embed/>
                  <p:pic>
                    <p:nvPicPr>
                      <p:cNvPr id="18441" name="Object 20">
                        <a:extLst>
                          <a:ext uri="{FF2B5EF4-FFF2-40B4-BE49-F238E27FC236}">
                            <a16:creationId xmlns:a16="http://schemas.microsoft.com/office/drawing/2014/main" id="{CCFB7340-F930-4BA7-BBA1-78424ABDE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5295900"/>
                        <a:ext cx="20574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TextBox 1">
            <a:extLst>
              <a:ext uri="{FF2B5EF4-FFF2-40B4-BE49-F238E27FC236}">
                <a16:creationId xmlns:a16="http://schemas.microsoft.com/office/drawing/2014/main" id="{9621CBB7-EA01-4D5A-9167-6BA896E6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2347913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</a:p>
        </p:txBody>
      </p:sp>
      <p:sp>
        <p:nvSpPr>
          <p:cNvPr id="18443" name="TextBox 24">
            <a:extLst>
              <a:ext uri="{FF2B5EF4-FFF2-40B4-BE49-F238E27FC236}">
                <a16:creationId xmlns:a16="http://schemas.microsoft.com/office/drawing/2014/main" id="{088B04EA-7290-43A7-A17C-F5CD21D7E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963" y="2347913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</a:p>
        </p:txBody>
      </p:sp>
      <p:sp>
        <p:nvSpPr>
          <p:cNvPr id="18444" name="TextBox 2">
            <a:extLst>
              <a:ext uri="{FF2B5EF4-FFF2-40B4-BE49-F238E27FC236}">
                <a16:creationId xmlns:a16="http://schemas.microsoft.com/office/drawing/2014/main" id="{5DA63102-D93D-488A-90CC-D45BBF0C8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724400"/>
            <a:ext cx="24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A106B-38F7-480B-BBFB-C1AA06BE4D8B}"/>
              </a:ext>
            </a:extLst>
          </p:cNvPr>
          <p:cNvSpPr/>
          <p:nvPr/>
        </p:nvSpPr>
        <p:spPr>
          <a:xfrm>
            <a:off x="4824412" y="1818988"/>
            <a:ext cx="4221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en-US" sz="3200" kern="0" dirty="0">
                <a:solidFill>
                  <a:srgbClr val="1E0EEC"/>
                </a:solidFill>
              </a:rPr>
              <a:t>Pulse Width Modulation</a:t>
            </a:r>
            <a:endParaRPr lang="en-AU" dirty="0">
              <a:solidFill>
                <a:srgbClr val="1E0EE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FEEC597-26F9-47E9-8EF6-FFD27B01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453F213E-1BBA-4AB2-9A94-518E58C1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0A776A-FFA9-41CD-A1D8-3D6C6D9CBDEB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D15A8AF6-3BC0-4EC7-9531-42A25D4D57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DC Motor Control</a:t>
            </a: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BDEB62D3-7554-4143-BEBC-17847FE31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Voltage applied to armature controls speed</a:t>
            </a:r>
          </a:p>
          <a:p>
            <a:pPr eaLnBrk="1" hangingPunct="1"/>
            <a:endParaRPr lang="en-AU" altLang="en-US" dirty="0"/>
          </a:p>
          <a:p>
            <a:pPr eaLnBrk="1" hangingPunct="1"/>
            <a:endParaRPr lang="en-AU" altLang="en-US" dirty="0"/>
          </a:p>
          <a:p>
            <a:pPr eaLnBrk="1" hangingPunct="1"/>
            <a:r>
              <a:rPr lang="en-AU" altLang="en-US" dirty="0"/>
              <a:t>Chopping DC supply voltage, known as </a:t>
            </a:r>
            <a:r>
              <a:rPr lang="en-AU" altLang="en-US" dirty="0" err="1"/>
              <a:t>PWM</a:t>
            </a:r>
            <a:r>
              <a:rPr lang="en-AU" altLang="en-US" dirty="0"/>
              <a:t> (Pulse Width Modulation)</a:t>
            </a:r>
          </a:p>
          <a:p>
            <a:pPr eaLnBrk="1" hangingPunct="1"/>
            <a:endParaRPr lang="en-AU" altLang="en-US" dirty="0"/>
          </a:p>
        </p:txBody>
      </p:sp>
      <p:sp>
        <p:nvSpPr>
          <p:cNvPr id="19462" name="Line 4">
            <a:extLst>
              <a:ext uri="{FF2B5EF4-FFF2-40B4-BE49-F238E27FC236}">
                <a16:creationId xmlns:a16="http://schemas.microsoft.com/office/drawing/2014/main" id="{1F254E85-5CFA-4FB3-B372-9EB952B52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3644900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63" name="Line 5">
            <a:extLst>
              <a:ext uri="{FF2B5EF4-FFF2-40B4-BE49-F238E27FC236}">
                <a16:creationId xmlns:a16="http://schemas.microsoft.com/office/drawing/2014/main" id="{7F79B30C-3024-4653-8C1C-390C32C69D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285273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64" name="Line 6">
            <a:extLst>
              <a:ext uri="{FF2B5EF4-FFF2-40B4-BE49-F238E27FC236}">
                <a16:creationId xmlns:a16="http://schemas.microsoft.com/office/drawing/2014/main" id="{9138BBB0-6970-472B-87D3-F7824FF2B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3213100"/>
            <a:ext cx="237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65" name="Text Box 7">
            <a:extLst>
              <a:ext uri="{FF2B5EF4-FFF2-40B4-BE49-F238E27FC236}">
                <a16:creationId xmlns:a16="http://schemas.microsoft.com/office/drawing/2014/main" id="{1E7E0BA3-ADDC-424D-A80E-49BE4F8B5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337661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</a:t>
            </a:r>
          </a:p>
        </p:txBody>
      </p:sp>
      <p:sp>
        <p:nvSpPr>
          <p:cNvPr id="19466" name="Text Box 8">
            <a:extLst>
              <a:ext uri="{FF2B5EF4-FFF2-40B4-BE49-F238E27FC236}">
                <a16:creationId xmlns:a16="http://schemas.microsoft.com/office/drawing/2014/main" id="{8DDE14B6-58FE-4857-B407-A5239F9A0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997200"/>
            <a:ext cx="920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Supply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voltage</a:t>
            </a:r>
          </a:p>
        </p:txBody>
      </p:sp>
      <p:sp>
        <p:nvSpPr>
          <p:cNvPr id="19467" name="Line 9">
            <a:extLst>
              <a:ext uri="{FF2B5EF4-FFF2-40B4-BE49-F238E27FC236}">
                <a16:creationId xmlns:a16="http://schemas.microsoft.com/office/drawing/2014/main" id="{842B2F6F-F81F-4458-93F9-C388B423F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5949950"/>
            <a:ext cx="2592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68" name="Line 10">
            <a:extLst>
              <a:ext uri="{FF2B5EF4-FFF2-40B4-BE49-F238E27FC236}">
                <a16:creationId xmlns:a16="http://schemas.microsoft.com/office/drawing/2014/main" id="{34E9F4A5-34AD-40E9-A67B-FB01BC531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5375" y="522922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9469" name="Group 13">
            <a:extLst>
              <a:ext uri="{FF2B5EF4-FFF2-40B4-BE49-F238E27FC236}">
                <a16:creationId xmlns:a16="http://schemas.microsoft.com/office/drawing/2014/main" id="{75F69A69-3E64-409A-8AE7-CD17CA98728C}"/>
              </a:ext>
            </a:extLst>
          </p:cNvPr>
          <p:cNvGrpSpPr>
            <a:grpSpLocks/>
          </p:cNvGrpSpPr>
          <p:nvPr/>
        </p:nvGrpSpPr>
        <p:grpSpPr bwMode="auto">
          <a:xfrm>
            <a:off x="3635375" y="5445125"/>
            <a:ext cx="360363" cy="504825"/>
            <a:chOff x="2290" y="3430"/>
            <a:chExt cx="227" cy="318"/>
          </a:xfrm>
        </p:grpSpPr>
        <p:sp>
          <p:nvSpPr>
            <p:cNvPr id="19482" name="Rectangle 11">
              <a:extLst>
                <a:ext uri="{FF2B5EF4-FFF2-40B4-BE49-F238E27FC236}">
                  <a16:creationId xmlns:a16="http://schemas.microsoft.com/office/drawing/2014/main" id="{B7473ECD-6911-4AE1-9B2D-52CAA2058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182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483" name="Rectangle 12">
              <a:extLst>
                <a:ext uri="{FF2B5EF4-FFF2-40B4-BE49-F238E27FC236}">
                  <a16:creationId xmlns:a16="http://schemas.microsoft.com/office/drawing/2014/main" id="{E16BA254-E60A-4410-902B-691FDD12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227" cy="31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9470" name="Group 14">
            <a:extLst>
              <a:ext uri="{FF2B5EF4-FFF2-40B4-BE49-F238E27FC236}">
                <a16:creationId xmlns:a16="http://schemas.microsoft.com/office/drawing/2014/main" id="{01F79130-DF58-4004-A166-1A878866CBC7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5445125"/>
            <a:ext cx="360362" cy="504825"/>
            <a:chOff x="2290" y="3430"/>
            <a:chExt cx="227" cy="318"/>
          </a:xfrm>
        </p:grpSpPr>
        <p:sp>
          <p:nvSpPr>
            <p:cNvPr id="19480" name="Rectangle 15">
              <a:extLst>
                <a:ext uri="{FF2B5EF4-FFF2-40B4-BE49-F238E27FC236}">
                  <a16:creationId xmlns:a16="http://schemas.microsoft.com/office/drawing/2014/main" id="{C0C4D56D-3985-4846-B776-734A2CFB1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182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481" name="Rectangle 16">
              <a:extLst>
                <a:ext uri="{FF2B5EF4-FFF2-40B4-BE49-F238E27FC236}">
                  <a16:creationId xmlns:a16="http://schemas.microsoft.com/office/drawing/2014/main" id="{FFF49AD1-70ED-42CA-8964-1F04F000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227" cy="31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9471" name="Group 17">
            <a:extLst>
              <a:ext uri="{FF2B5EF4-FFF2-40B4-BE49-F238E27FC236}">
                <a16:creationId xmlns:a16="http://schemas.microsoft.com/office/drawing/2014/main" id="{1B6C4241-3A8E-4E44-8204-8F94F4403CB3}"/>
              </a:ext>
            </a:extLst>
          </p:cNvPr>
          <p:cNvGrpSpPr>
            <a:grpSpLocks/>
          </p:cNvGrpSpPr>
          <p:nvPr/>
        </p:nvGrpSpPr>
        <p:grpSpPr bwMode="auto">
          <a:xfrm>
            <a:off x="4356100" y="5445125"/>
            <a:ext cx="360363" cy="504825"/>
            <a:chOff x="2290" y="3430"/>
            <a:chExt cx="227" cy="318"/>
          </a:xfrm>
        </p:grpSpPr>
        <p:sp>
          <p:nvSpPr>
            <p:cNvPr id="19478" name="Rectangle 18">
              <a:extLst>
                <a:ext uri="{FF2B5EF4-FFF2-40B4-BE49-F238E27FC236}">
                  <a16:creationId xmlns:a16="http://schemas.microsoft.com/office/drawing/2014/main" id="{425388AC-EB1B-4638-8A2A-F8EB236B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182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479" name="Rectangle 19">
              <a:extLst>
                <a:ext uri="{FF2B5EF4-FFF2-40B4-BE49-F238E27FC236}">
                  <a16:creationId xmlns:a16="http://schemas.microsoft.com/office/drawing/2014/main" id="{A167E091-2325-4419-9F55-B237E6D9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227" cy="31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9472" name="Group 20">
            <a:extLst>
              <a:ext uri="{FF2B5EF4-FFF2-40B4-BE49-F238E27FC236}">
                <a16:creationId xmlns:a16="http://schemas.microsoft.com/office/drawing/2014/main" id="{C91ED092-BFD4-40C4-85AE-E5AEA462BE33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5445125"/>
            <a:ext cx="360362" cy="504825"/>
            <a:chOff x="2290" y="3430"/>
            <a:chExt cx="227" cy="318"/>
          </a:xfrm>
        </p:grpSpPr>
        <p:sp>
          <p:nvSpPr>
            <p:cNvPr id="19476" name="Rectangle 21">
              <a:extLst>
                <a:ext uri="{FF2B5EF4-FFF2-40B4-BE49-F238E27FC236}">
                  <a16:creationId xmlns:a16="http://schemas.microsoft.com/office/drawing/2014/main" id="{7567C5A2-B2F6-4191-8743-C8F78E0B5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182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477" name="Rectangle 22">
              <a:extLst>
                <a:ext uri="{FF2B5EF4-FFF2-40B4-BE49-F238E27FC236}">
                  <a16:creationId xmlns:a16="http://schemas.microsoft.com/office/drawing/2014/main" id="{E55EE506-F996-4250-907F-A7DFD4B01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227" cy="31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473" name="Text Box 23">
            <a:extLst>
              <a:ext uri="{FF2B5EF4-FFF2-40B4-BE49-F238E27FC236}">
                <a16:creationId xmlns:a16="http://schemas.microsoft.com/office/drawing/2014/main" id="{1AE7D5BF-14B3-4C9F-9EDC-AE61A2680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573405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</a:t>
            </a:r>
          </a:p>
        </p:txBody>
      </p:sp>
      <p:sp>
        <p:nvSpPr>
          <p:cNvPr id="19474" name="Text Box 24">
            <a:extLst>
              <a:ext uri="{FF2B5EF4-FFF2-40B4-BE49-F238E27FC236}">
                <a16:creationId xmlns:a16="http://schemas.microsoft.com/office/drawing/2014/main" id="{A4316FE1-4750-4E19-A967-2DE0AE7F9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229225"/>
            <a:ext cx="1111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Chopped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voltage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CEB60-89CC-43FC-9044-DF378B234A78}"/>
              </a:ext>
            </a:extLst>
          </p:cNvPr>
          <p:cNvSpPr/>
          <p:nvPr/>
        </p:nvSpPr>
        <p:spPr>
          <a:xfrm>
            <a:off x="3563938" y="3213100"/>
            <a:ext cx="2376487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1AE1CCB-0CC4-41C9-BD56-CBA2AB88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AF738E0D-B005-411C-9F3F-4CF9BA6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92015E-BEBE-432B-AD52-FBEFF8B424FC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C85C86E-D514-4EC8-9251-13C3BD715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908050"/>
            <a:ext cx="8856663" cy="1143000"/>
          </a:xfrm>
        </p:spPr>
        <p:txBody>
          <a:bodyPr/>
          <a:lstStyle/>
          <a:p>
            <a:pPr eaLnBrk="1" hangingPunct="1"/>
            <a:r>
              <a:rPr lang="en-AU" altLang="en-US" sz="4000"/>
              <a:t>Calculate Average and RMS Values</a:t>
            </a:r>
            <a:br>
              <a:rPr lang="en-AU" altLang="en-US" sz="4000"/>
            </a:br>
            <a:r>
              <a:rPr lang="en-AU" altLang="en-US" sz="4000"/>
              <a:t>as Functions of Pulse Width</a:t>
            </a:r>
            <a:endParaRPr lang="en-AU" altLang="en-US" sz="4000" i="1">
              <a:solidFill>
                <a:schemeClr val="tx1"/>
              </a:solidFill>
            </a:endParaRPr>
          </a:p>
        </p:txBody>
      </p:sp>
      <p:graphicFrame>
        <p:nvGraphicFramePr>
          <p:cNvPr id="20485" name="Object 3">
            <a:extLst>
              <a:ext uri="{FF2B5EF4-FFF2-40B4-BE49-F238E27FC236}">
                <a16:creationId xmlns:a16="http://schemas.microsoft.com/office/drawing/2014/main" id="{D1D77C8A-ABB2-4C79-885B-9CDF0BF6713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296988" y="5114925"/>
          <a:ext cx="68389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" imgW="2806700" imgH="482600" progId="Equation.3">
                  <p:embed/>
                </p:oleObj>
              </mc:Choice>
              <mc:Fallback>
                <p:oleObj name="Equation" r:id="rId3" imgW="2806700" imgH="482600" progId="Equation.3">
                  <p:embed/>
                  <p:pic>
                    <p:nvPicPr>
                      <p:cNvPr id="20485" name="Object 3">
                        <a:extLst>
                          <a:ext uri="{FF2B5EF4-FFF2-40B4-BE49-F238E27FC236}">
                            <a16:creationId xmlns:a16="http://schemas.microsoft.com/office/drawing/2014/main" id="{D1D77C8A-ABB2-4C79-885B-9CDF0BF67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114925"/>
                        <a:ext cx="68389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13">
            <a:extLst>
              <a:ext uri="{FF2B5EF4-FFF2-40B4-BE49-F238E27FC236}">
                <a16:creationId xmlns:a16="http://schemas.microsoft.com/office/drawing/2014/main" id="{1BECFE0D-3F2A-40BD-9578-01AF6AC9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4292600"/>
            <a:ext cx="55451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   T/2     T		 2T	        3T	</a:t>
            </a:r>
          </a:p>
        </p:txBody>
      </p:sp>
      <p:sp>
        <p:nvSpPr>
          <p:cNvPr id="20487" name="Text Box 21">
            <a:extLst>
              <a:ext uri="{FF2B5EF4-FFF2-40B4-BE49-F238E27FC236}">
                <a16:creationId xmlns:a16="http://schemas.microsoft.com/office/drawing/2014/main" id="{67FF39CB-E7B6-425D-9DB8-A0AC4F530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525" y="1989138"/>
            <a:ext cx="682625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AU" altLang="en-US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A/2</a:t>
            </a:r>
          </a:p>
        </p:txBody>
      </p:sp>
      <p:sp>
        <p:nvSpPr>
          <p:cNvPr id="20488" name="WordArt 22">
            <a:extLst>
              <a:ext uri="{FF2B5EF4-FFF2-40B4-BE49-F238E27FC236}">
                <a16:creationId xmlns:a16="http://schemas.microsoft.com/office/drawing/2014/main" id="{CB124961-41AD-4218-9607-253A72D3E50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48625" y="0"/>
            <a:ext cx="1095375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PWM</a:t>
            </a:r>
          </a:p>
        </p:txBody>
      </p:sp>
      <p:grpSp>
        <p:nvGrpSpPr>
          <p:cNvPr id="20489" name="Group 5">
            <a:extLst>
              <a:ext uri="{FF2B5EF4-FFF2-40B4-BE49-F238E27FC236}">
                <a16:creationId xmlns:a16="http://schemas.microsoft.com/office/drawing/2014/main" id="{E18821C4-E713-4F36-8833-4231445E52EB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2133600"/>
            <a:ext cx="5807075" cy="2360613"/>
            <a:chOff x="1835150" y="2133600"/>
            <a:chExt cx="5807075" cy="2360613"/>
          </a:xfrm>
        </p:grpSpPr>
        <p:sp>
          <p:nvSpPr>
            <p:cNvPr id="20490" name="Rectangle 11">
              <a:extLst>
                <a:ext uri="{FF2B5EF4-FFF2-40B4-BE49-F238E27FC236}">
                  <a16:creationId xmlns:a16="http://schemas.microsoft.com/office/drawing/2014/main" id="{60B58461-7059-4876-AD76-13392ADA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150" y="3536949"/>
              <a:ext cx="720725" cy="828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491" name="Line 4">
              <a:extLst>
                <a:ext uri="{FF2B5EF4-FFF2-40B4-BE49-F238E27FC236}">
                  <a16:creationId xmlns:a16="http://schemas.microsoft.com/office/drawing/2014/main" id="{DF5EA72B-04A1-4822-ABAE-DEF9621D0A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4365625"/>
              <a:ext cx="5329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492" name="Line 5">
              <a:extLst>
                <a:ext uri="{FF2B5EF4-FFF2-40B4-BE49-F238E27FC236}">
                  <a16:creationId xmlns:a16="http://schemas.microsoft.com/office/drawing/2014/main" id="{0CF69C09-45AC-4174-96B1-640B47519C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5150" y="2133600"/>
              <a:ext cx="0" cy="2232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493" name="Line 9">
              <a:extLst>
                <a:ext uri="{FF2B5EF4-FFF2-40B4-BE49-F238E27FC236}">
                  <a16:creationId xmlns:a16="http://schemas.microsoft.com/office/drawing/2014/main" id="{0F7CDD29-B822-4460-80F6-A109B07B5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494" name="Line 10">
              <a:extLst>
                <a:ext uri="{FF2B5EF4-FFF2-40B4-BE49-F238E27FC236}">
                  <a16:creationId xmlns:a16="http://schemas.microsoft.com/office/drawing/2014/main" id="{7D85801E-38E9-4133-B16B-E160BB851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463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495" name="Text Box 12">
              <a:extLst>
                <a:ext uri="{FF2B5EF4-FFF2-40B4-BE49-F238E27FC236}">
                  <a16:creationId xmlns:a16="http://schemas.microsoft.com/office/drawing/2014/main" id="{6092755F-D8C7-47C2-A445-2A7D37596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9650" y="3975100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0496" name="Line 15">
              <a:extLst>
                <a:ext uri="{FF2B5EF4-FFF2-40B4-BE49-F238E27FC236}">
                  <a16:creationId xmlns:a16="http://schemas.microsoft.com/office/drawing/2014/main" id="{EF998553-4F58-4962-A335-65AFAE6E2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6325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0497" name="Picture 21">
              <a:extLst>
                <a:ext uri="{FF2B5EF4-FFF2-40B4-BE49-F238E27FC236}">
                  <a16:creationId xmlns:a16="http://schemas.microsoft.com/office/drawing/2014/main" id="{18AC543F-5224-47AD-B6C7-91BD0D705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3536949"/>
              <a:ext cx="731837" cy="827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8" name="Picture 22">
              <a:extLst>
                <a:ext uri="{FF2B5EF4-FFF2-40B4-BE49-F238E27FC236}">
                  <a16:creationId xmlns:a16="http://schemas.microsoft.com/office/drawing/2014/main" id="{B37EC3B7-EC38-495D-9566-CA718D217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3536949"/>
              <a:ext cx="731837" cy="828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9" name="Picture 23">
              <a:extLst>
                <a:ext uri="{FF2B5EF4-FFF2-40B4-BE49-F238E27FC236}">
                  <a16:creationId xmlns:a16="http://schemas.microsoft.com/office/drawing/2014/main" id="{432DCABF-31D9-4CA8-9081-55E4AD2C2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3536949"/>
              <a:ext cx="731837" cy="827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E9FB89-CEB0-4AC0-8919-E80A0EA87821}"/>
                </a:ext>
              </a:extLst>
            </p:cNvPr>
            <p:cNvCxnSpPr/>
            <p:nvPr/>
          </p:nvCxnSpPr>
          <p:spPr>
            <a:xfrm>
              <a:off x="1835150" y="2708275"/>
              <a:ext cx="53292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EF864A0-095D-4438-B84D-8FEF27FC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E0A6BB46-B2E3-4062-9CFA-1D1534D6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D65BD-2533-4B43-94E6-A3C58B3AD8CA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8" name="Text Box 13">
            <a:extLst>
              <a:ext uri="{FF2B5EF4-FFF2-40B4-BE49-F238E27FC236}">
                <a16:creationId xmlns:a16="http://schemas.microsoft.com/office/drawing/2014/main" id="{3A26CED5-92EC-45F0-9B17-AF3DCCA2F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63" y="5630863"/>
            <a:ext cx="5545137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   T/2     T		 2T	        3T	</a:t>
            </a:r>
          </a:p>
        </p:txBody>
      </p:sp>
      <p:sp>
        <p:nvSpPr>
          <p:cNvPr id="21509" name="Text Box 21">
            <a:extLst>
              <a:ext uri="{FF2B5EF4-FFF2-40B4-BE49-F238E27FC236}">
                <a16:creationId xmlns:a16="http://schemas.microsoft.com/office/drawing/2014/main" id="{9F5295C2-9F8D-4AC0-A088-62EECA303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809625"/>
            <a:ext cx="6826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AU" altLang="en-US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AU" altLang="en-US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A/2</a:t>
            </a:r>
          </a:p>
        </p:txBody>
      </p:sp>
      <p:sp>
        <p:nvSpPr>
          <p:cNvPr id="21510" name="WordArt 22">
            <a:extLst>
              <a:ext uri="{FF2B5EF4-FFF2-40B4-BE49-F238E27FC236}">
                <a16:creationId xmlns:a16="http://schemas.microsoft.com/office/drawing/2014/main" id="{9F769BD3-D555-4422-AB87-EB131A192C0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48625" y="0"/>
            <a:ext cx="1095375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PWM</a:t>
            </a:r>
          </a:p>
        </p:txBody>
      </p:sp>
      <p:grpSp>
        <p:nvGrpSpPr>
          <p:cNvPr id="21511" name="Group 1">
            <a:extLst>
              <a:ext uri="{FF2B5EF4-FFF2-40B4-BE49-F238E27FC236}">
                <a16:creationId xmlns:a16="http://schemas.microsoft.com/office/drawing/2014/main" id="{9342D076-AF04-4C54-B0D1-ABDCF565D53F}"/>
              </a:ext>
            </a:extLst>
          </p:cNvPr>
          <p:cNvGrpSpPr>
            <a:grpSpLocks/>
          </p:cNvGrpSpPr>
          <p:nvPr/>
        </p:nvGrpSpPr>
        <p:grpSpPr bwMode="auto">
          <a:xfrm>
            <a:off x="1782763" y="779463"/>
            <a:ext cx="5807075" cy="2360612"/>
            <a:chOff x="1835150" y="2133600"/>
            <a:chExt cx="5807075" cy="2360613"/>
          </a:xfrm>
        </p:grpSpPr>
        <p:sp>
          <p:nvSpPr>
            <p:cNvPr id="21526" name="Line 4">
              <a:extLst>
                <a:ext uri="{FF2B5EF4-FFF2-40B4-BE49-F238E27FC236}">
                  <a16:creationId xmlns:a16="http://schemas.microsoft.com/office/drawing/2014/main" id="{EA530B59-9E14-4FDF-9DF2-56D637244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4365625"/>
              <a:ext cx="5329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27" name="Line 5">
              <a:extLst>
                <a:ext uri="{FF2B5EF4-FFF2-40B4-BE49-F238E27FC236}">
                  <a16:creationId xmlns:a16="http://schemas.microsoft.com/office/drawing/2014/main" id="{12407D1E-8AF2-4895-8D7F-B53101BC93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5150" y="2133600"/>
              <a:ext cx="0" cy="2232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28" name="Line 9">
              <a:extLst>
                <a:ext uri="{FF2B5EF4-FFF2-40B4-BE49-F238E27FC236}">
                  <a16:creationId xmlns:a16="http://schemas.microsoft.com/office/drawing/2014/main" id="{EF6799F7-8781-4AEF-8801-0A21EB4AE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29" name="Line 10">
              <a:extLst>
                <a:ext uri="{FF2B5EF4-FFF2-40B4-BE49-F238E27FC236}">
                  <a16:creationId xmlns:a16="http://schemas.microsoft.com/office/drawing/2014/main" id="{A167592B-B879-4823-B330-AF4509779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463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30" name="Rectangle 11">
              <a:extLst>
                <a:ext uri="{FF2B5EF4-FFF2-40B4-BE49-F238E27FC236}">
                  <a16:creationId xmlns:a16="http://schemas.microsoft.com/office/drawing/2014/main" id="{6295BC87-525D-45E5-B8E0-A1F0682E7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151" y="2708275"/>
              <a:ext cx="360362" cy="16573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31" name="Text Box 12">
              <a:extLst>
                <a:ext uri="{FF2B5EF4-FFF2-40B4-BE49-F238E27FC236}">
                  <a16:creationId xmlns:a16="http://schemas.microsoft.com/office/drawing/2014/main" id="{5643B43C-B08E-4EC8-A7F7-F30EB0010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9650" y="3975100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1532" name="Line 15">
              <a:extLst>
                <a:ext uri="{FF2B5EF4-FFF2-40B4-BE49-F238E27FC236}">
                  <a16:creationId xmlns:a16="http://schemas.microsoft.com/office/drawing/2014/main" id="{C86B96F5-7157-4427-8A20-414A960D9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6325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1533" name="Picture 21">
              <a:extLst>
                <a:ext uri="{FF2B5EF4-FFF2-40B4-BE49-F238E27FC236}">
                  <a16:creationId xmlns:a16="http://schemas.microsoft.com/office/drawing/2014/main" id="{FA2515DB-3136-4800-B5FB-E6F9DD4FA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1" y="2694781"/>
              <a:ext cx="365918" cy="167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34" name="Picture 22">
              <a:extLst>
                <a:ext uri="{FF2B5EF4-FFF2-40B4-BE49-F238E27FC236}">
                  <a16:creationId xmlns:a16="http://schemas.microsoft.com/office/drawing/2014/main" id="{1AF896C1-8D39-4D9E-AF39-08C1AF3B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4" y="2695575"/>
              <a:ext cx="365918" cy="167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35" name="Picture 23">
              <a:extLst>
                <a:ext uri="{FF2B5EF4-FFF2-40B4-BE49-F238E27FC236}">
                  <a16:creationId xmlns:a16="http://schemas.microsoft.com/office/drawing/2014/main" id="{EE533444-F72E-4E80-A1CB-0528B10E0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6" y="2694781"/>
              <a:ext cx="365918" cy="167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512" name="Group 26">
            <a:extLst>
              <a:ext uri="{FF2B5EF4-FFF2-40B4-BE49-F238E27FC236}">
                <a16:creationId xmlns:a16="http://schemas.microsoft.com/office/drawing/2014/main" id="{EA8A8963-F78A-464F-A08B-B17F6755F833}"/>
              </a:ext>
            </a:extLst>
          </p:cNvPr>
          <p:cNvGrpSpPr>
            <a:grpSpLocks/>
          </p:cNvGrpSpPr>
          <p:nvPr/>
        </p:nvGrpSpPr>
        <p:grpSpPr bwMode="auto">
          <a:xfrm>
            <a:off x="1816100" y="3621088"/>
            <a:ext cx="5773738" cy="2187575"/>
            <a:chOff x="1835150" y="2133600"/>
            <a:chExt cx="5807075" cy="2360613"/>
          </a:xfrm>
        </p:grpSpPr>
        <p:sp>
          <p:nvSpPr>
            <p:cNvPr id="21515" name="Line 4">
              <a:extLst>
                <a:ext uri="{FF2B5EF4-FFF2-40B4-BE49-F238E27FC236}">
                  <a16:creationId xmlns:a16="http://schemas.microsoft.com/office/drawing/2014/main" id="{9FAC9738-29BA-413B-B495-0D3AC62A0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4365625"/>
              <a:ext cx="5329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16" name="Line 5">
              <a:extLst>
                <a:ext uri="{FF2B5EF4-FFF2-40B4-BE49-F238E27FC236}">
                  <a16:creationId xmlns:a16="http://schemas.microsoft.com/office/drawing/2014/main" id="{EC5FE603-55AE-46B7-A0E3-3967E1804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5150" y="2133600"/>
              <a:ext cx="0" cy="2232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17" name="Line 9">
              <a:extLst>
                <a:ext uri="{FF2B5EF4-FFF2-40B4-BE49-F238E27FC236}">
                  <a16:creationId xmlns:a16="http://schemas.microsoft.com/office/drawing/2014/main" id="{B3B72BC7-FCFA-4264-A4D8-25702F126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18" name="Line 10">
              <a:extLst>
                <a:ext uri="{FF2B5EF4-FFF2-40B4-BE49-F238E27FC236}">
                  <a16:creationId xmlns:a16="http://schemas.microsoft.com/office/drawing/2014/main" id="{8C6F7E3B-5C38-4639-9EC7-E6F438337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463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19" name="Rectangle 11">
              <a:extLst>
                <a:ext uri="{FF2B5EF4-FFF2-40B4-BE49-F238E27FC236}">
                  <a16:creationId xmlns:a16="http://schemas.microsoft.com/office/drawing/2014/main" id="{C0EAF50C-860C-4A1F-9BC8-7F655A2AD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150" y="3536949"/>
              <a:ext cx="720725" cy="828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520" name="Text Box 12">
              <a:extLst>
                <a:ext uri="{FF2B5EF4-FFF2-40B4-BE49-F238E27FC236}">
                  <a16:creationId xmlns:a16="http://schemas.microsoft.com/office/drawing/2014/main" id="{88A78102-D686-47DA-84CF-79D0A1E0F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9650" y="3975100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2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1521" name="Line 15">
              <a:extLst>
                <a:ext uri="{FF2B5EF4-FFF2-40B4-BE49-F238E27FC236}">
                  <a16:creationId xmlns:a16="http://schemas.microsoft.com/office/drawing/2014/main" id="{31A75C7C-F8F3-4516-8537-EAB9AE66B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6325" y="4292600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1522" name="Picture 21">
              <a:extLst>
                <a:ext uri="{FF2B5EF4-FFF2-40B4-BE49-F238E27FC236}">
                  <a16:creationId xmlns:a16="http://schemas.microsoft.com/office/drawing/2014/main" id="{9AB4D565-0F22-4EBF-9BC0-7940CED7C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3536949"/>
              <a:ext cx="731837" cy="827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23" name="Picture 22">
              <a:extLst>
                <a:ext uri="{FF2B5EF4-FFF2-40B4-BE49-F238E27FC236}">
                  <a16:creationId xmlns:a16="http://schemas.microsoft.com/office/drawing/2014/main" id="{CDF3A2BE-9175-4508-AAED-F473006AE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3536949"/>
              <a:ext cx="731837" cy="828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24" name="Picture 23">
              <a:extLst>
                <a:ext uri="{FF2B5EF4-FFF2-40B4-BE49-F238E27FC236}">
                  <a16:creationId xmlns:a16="http://schemas.microsoft.com/office/drawing/2014/main" id="{97FF591E-4BF2-4F7D-AF37-59F48BF93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3536949"/>
              <a:ext cx="731837" cy="827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AA9B9F-D2A0-4A76-BE25-DAA192F7BD8B}"/>
                </a:ext>
              </a:extLst>
            </p:cNvPr>
            <p:cNvCxnSpPr/>
            <p:nvPr/>
          </p:nvCxnSpPr>
          <p:spPr>
            <a:xfrm>
              <a:off x="1835150" y="2707479"/>
              <a:ext cx="5329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13" name="Picture 25">
            <a:extLst>
              <a:ext uri="{FF2B5EF4-FFF2-40B4-BE49-F238E27FC236}">
                <a16:creationId xmlns:a16="http://schemas.microsoft.com/office/drawing/2014/main" id="{E793DE9C-E911-4DDD-A6BD-10B42B532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03538"/>
            <a:ext cx="5638800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4" name="TextBox 1">
            <a:extLst>
              <a:ext uri="{FF2B5EF4-FFF2-40B4-BE49-F238E27FC236}">
                <a16:creationId xmlns:a16="http://schemas.microsoft.com/office/drawing/2014/main" id="{7384AE73-FA00-4314-8A4C-55C7ED19D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723900"/>
            <a:ext cx="450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 the energy supplied to the motor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Micro-Stepping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49591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Now, since we already use methods such as Pulse Width Modulation to alter the currents, why not do it at an even finer resolution?!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The current can be controlled to follow the shape of sine waves (top half), which increments in fine steps: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10,000 or more steps per revolution can be achieved!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err="1"/>
              <a:t>Microstepping</a:t>
            </a:r>
            <a:r>
              <a:rPr lang="en-AU" dirty="0"/>
              <a:t> minimizes torque ripple, as well as ringing and overshoot.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26424" y="2644222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018644" y="2949022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026424" y="3237350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8644" y="3542150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26424" y="386342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18644" y="416822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26424" y="444831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18644" y="475311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23714" y="258824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3714" y="310554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1687" y="381400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8317" y="443184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731790" y="386393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35956" y="4473033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07145" y="2668933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87638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70136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44659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27157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00791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83289" y="2668932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67411" y="2668933"/>
            <a:ext cx="0" cy="22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59567" y="2942492"/>
            <a:ext cx="151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029545" y="3536798"/>
            <a:ext cx="18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724882" y="3536798"/>
            <a:ext cx="133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496870" y="4162877"/>
            <a:ext cx="57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021505" y="4154639"/>
            <a:ext cx="97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09615" y="4734674"/>
            <a:ext cx="172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Arc 59"/>
          <p:cNvSpPr/>
          <p:nvPr/>
        </p:nvSpPr>
        <p:spPr>
          <a:xfrm>
            <a:off x="1351010" y="2769023"/>
            <a:ext cx="1713470" cy="682345"/>
          </a:xfrm>
          <a:prstGeom prst="arc">
            <a:avLst>
              <a:gd name="adj1" fmla="val 14441761"/>
              <a:gd name="adj2" fmla="val 20846446"/>
            </a:avLst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Arc 60"/>
          <p:cNvSpPr/>
          <p:nvPr/>
        </p:nvSpPr>
        <p:spPr>
          <a:xfrm>
            <a:off x="2106880" y="3354543"/>
            <a:ext cx="1713470" cy="682345"/>
          </a:xfrm>
          <a:prstGeom prst="arc">
            <a:avLst>
              <a:gd name="adj1" fmla="val 11544303"/>
              <a:gd name="adj2" fmla="val 20846446"/>
            </a:avLst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Arc 61"/>
          <p:cNvSpPr/>
          <p:nvPr/>
        </p:nvSpPr>
        <p:spPr>
          <a:xfrm>
            <a:off x="2883834" y="3982579"/>
            <a:ext cx="1713470" cy="682345"/>
          </a:xfrm>
          <a:prstGeom prst="arc">
            <a:avLst>
              <a:gd name="adj1" fmla="val 11544303"/>
              <a:gd name="adj2" fmla="val 20846446"/>
            </a:avLst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Arc 62"/>
          <p:cNvSpPr/>
          <p:nvPr/>
        </p:nvSpPr>
        <p:spPr>
          <a:xfrm>
            <a:off x="3619912" y="4567168"/>
            <a:ext cx="1713470" cy="682345"/>
          </a:xfrm>
          <a:prstGeom prst="arc">
            <a:avLst>
              <a:gd name="adj1" fmla="val 11544303"/>
              <a:gd name="adj2" fmla="val 20127643"/>
            </a:avLst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Arc 63"/>
          <p:cNvSpPr/>
          <p:nvPr/>
        </p:nvSpPr>
        <p:spPr>
          <a:xfrm>
            <a:off x="4353127" y="2758725"/>
            <a:ext cx="1713470" cy="682345"/>
          </a:xfrm>
          <a:prstGeom prst="arc">
            <a:avLst>
              <a:gd name="adj1" fmla="val 11544303"/>
              <a:gd name="adj2" fmla="val 14878121"/>
            </a:avLst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/>
          <p:cNvSpPr/>
          <p:nvPr/>
        </p:nvSpPr>
        <p:spPr>
          <a:xfrm>
            <a:off x="4736260" y="2662395"/>
            <a:ext cx="296562" cy="247026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ular Callout 65"/>
          <p:cNvSpPr/>
          <p:nvPr/>
        </p:nvSpPr>
        <p:spPr>
          <a:xfrm>
            <a:off x="5877126" y="2501996"/>
            <a:ext cx="1808781" cy="1139594"/>
          </a:xfrm>
          <a:prstGeom prst="wedgeRectCallout">
            <a:avLst>
              <a:gd name="adj1" fmla="val -97251"/>
              <a:gd name="adj2" fmla="val -25624"/>
            </a:avLst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6" name="Elbow Connector 75"/>
          <p:cNvCxnSpPr/>
          <p:nvPr/>
        </p:nvCxnSpPr>
        <p:spPr>
          <a:xfrm flipV="1">
            <a:off x="6357313" y="3166838"/>
            <a:ext cx="284781" cy="147814"/>
          </a:xfrm>
          <a:prstGeom prst="bentConnector3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flipV="1">
            <a:off x="6499703" y="3018918"/>
            <a:ext cx="284781" cy="147814"/>
          </a:xfrm>
          <a:prstGeom prst="bentConnector3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flipV="1">
            <a:off x="6693867" y="2870636"/>
            <a:ext cx="284781" cy="147814"/>
          </a:xfrm>
          <a:prstGeom prst="bentConnector3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flipV="1">
            <a:off x="6840952" y="2722715"/>
            <a:ext cx="284781" cy="147814"/>
          </a:xfrm>
          <a:prstGeom prst="bentConnector3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Reluctance Stepper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Ferromagnetic (soft iron core) rotor instead of  permanent magnet.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47" name="Arc 146"/>
          <p:cNvSpPr/>
          <p:nvPr/>
        </p:nvSpPr>
        <p:spPr>
          <a:xfrm rot="10800000">
            <a:off x="7428427" y="2127145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8" name="Arc 147"/>
          <p:cNvSpPr/>
          <p:nvPr/>
        </p:nvSpPr>
        <p:spPr>
          <a:xfrm rot="5400000">
            <a:off x="5267253" y="2177030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9" name="Arc 148"/>
          <p:cNvSpPr/>
          <p:nvPr/>
        </p:nvSpPr>
        <p:spPr>
          <a:xfrm rot="21156539">
            <a:off x="3042740" y="2062692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0" name="Text Placeholder 2"/>
          <p:cNvSpPr txBox="1">
            <a:spLocks/>
          </p:cNvSpPr>
          <p:nvPr/>
        </p:nvSpPr>
        <p:spPr>
          <a:xfrm>
            <a:off x="451974" y="4184818"/>
            <a:ext cx="4555756" cy="22571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Attraction of stator and rotor poles to position with minimum magnetic field resistance.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sz="1800" dirty="0"/>
              <a:t>Lower rotor inertia than permanent magnet stepper motor.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Faster dynamic response.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5178773" y="418482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170993" y="4489621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5178773" y="461318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5170993" y="491798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178773" y="507450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70993" y="537930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5178773" y="549463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5170993" y="579943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776063" y="41288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76063" y="456376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794036" y="50250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800666" y="54781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884139" y="5075018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888305" y="5519352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559494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5939987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322485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69700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7079506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453140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83563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219760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5184873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5552757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5190243" y="4301154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5563511" y="4481384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702751" y="430154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7070635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6708121" y="4301154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081389" y="4481384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561349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5929233" y="472975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5566719" y="472952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5939987" y="4909751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7079227" y="47299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447111" y="472975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084597" y="472952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457865" y="490975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949959" y="519946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317843" y="51993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955329" y="519907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328597" y="5379308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7467837" y="519946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835721" y="5199308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7473207" y="519907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7846475" y="537930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6321245" y="561135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689129" y="561120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6326615" y="561097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6699883" y="5791200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7839123" y="561135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8207007" y="561120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7844493" y="561097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5185367" y="5791200"/>
            <a:ext cx="111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H="1">
            <a:off x="5184180" y="537107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5187469" y="4909752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743621" y="2146891"/>
            <a:ext cx="1159935" cy="1159934"/>
            <a:chOff x="743621" y="2146891"/>
            <a:chExt cx="1159935" cy="1159934"/>
          </a:xfrm>
        </p:grpSpPr>
        <p:sp>
          <p:nvSpPr>
            <p:cNvPr id="251" name="Rectangle 250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2" name="Rectangle 251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3" name="Rectangle 252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4" name="Oval 253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0" name="Group 269"/>
          <p:cNvGrpSpPr/>
          <p:nvPr/>
        </p:nvGrpSpPr>
        <p:grpSpPr>
          <a:xfrm rot="1800000">
            <a:off x="3040121" y="2138726"/>
            <a:ext cx="1159935" cy="1159934"/>
            <a:chOff x="743621" y="2146891"/>
            <a:chExt cx="1159935" cy="1159934"/>
          </a:xfrm>
        </p:grpSpPr>
        <p:sp>
          <p:nvSpPr>
            <p:cNvPr id="271" name="Rectangle 270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 271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3" name="Rectangle 272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4" name="Oval 273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5" name="Isosceles Triangle 274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6" name="Group 275"/>
          <p:cNvGrpSpPr/>
          <p:nvPr/>
        </p:nvGrpSpPr>
        <p:grpSpPr>
          <a:xfrm rot="3600000">
            <a:off x="5273737" y="2164185"/>
            <a:ext cx="1159935" cy="1159934"/>
            <a:chOff x="743621" y="2146891"/>
            <a:chExt cx="1159935" cy="1159934"/>
          </a:xfrm>
        </p:grpSpPr>
        <p:sp>
          <p:nvSpPr>
            <p:cNvPr id="277" name="Rectangle 276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8" name="Rectangle 277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9" name="Rectangle 278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0" name="Oval 279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1" name="Isosceles Triangle 280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2" name="Group 281"/>
          <p:cNvGrpSpPr/>
          <p:nvPr/>
        </p:nvGrpSpPr>
        <p:grpSpPr>
          <a:xfrm rot="5400000">
            <a:off x="7518496" y="2146891"/>
            <a:ext cx="1159935" cy="1159934"/>
            <a:chOff x="743621" y="2146891"/>
            <a:chExt cx="1159935" cy="1159934"/>
          </a:xfrm>
        </p:grpSpPr>
        <p:sp>
          <p:nvSpPr>
            <p:cNvPr id="283" name="Rectangle 282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4" name="Rectangle 283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5" name="Rectangle 284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6" name="Oval 285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7" name="Isosceles Triangle 286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07586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92" grpId="0"/>
      <p:bldP spid="193" grpId="0"/>
      <p:bldP spid="194" grpId="0"/>
      <p:bldP spid="19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Reluctance Stepper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63827"/>
            <a:ext cx="8229600" cy="4664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It can also be run using half-step drive (shown below) or </a:t>
            </a:r>
            <a:r>
              <a:rPr lang="en-AU" dirty="0" err="1"/>
              <a:t>microstepping</a:t>
            </a:r>
            <a:r>
              <a:rPr lang="en-AU" dirty="0"/>
              <a:t>.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6920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5372073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5705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55705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51429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89007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4827539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rot="16200000">
            <a:off x="4548902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4753813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4813078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4872344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4961583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6499818" y="2586125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/>
          <p:nvPr/>
        </p:nvCxnSpPr>
        <p:spPr>
          <a:xfrm rot="16200000">
            <a:off x="6221181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6426092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85357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6544623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6633862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9140" y="174445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5364293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47925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47925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43649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81227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921679" y="340415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/>
          <p:cNvCxnSpPr/>
          <p:nvPr/>
        </p:nvCxnSpPr>
        <p:spPr>
          <a:xfrm>
            <a:off x="7616832" y="34442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900464" y="350521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0464" y="356447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6188" y="362374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33766" y="365898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6200000">
            <a:off x="7072298" y="25899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 rot="16200000">
            <a:off x="6793661" y="286824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6998572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7057837" y="2728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7117103" y="273288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7206342" y="3049311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 rot="16200000">
            <a:off x="8744577" y="2573306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8465940" y="2851603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8670851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8730116" y="27119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8789382" y="27162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8878621" y="303266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13899" y="1731639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9052" y="1771786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2684" y="183269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92684" y="189196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88408" y="195122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625986" y="198646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162036" y="3416971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>
            <a:off x="857189" y="3457118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0821" y="35180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140821" y="357729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136545" y="363656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4123" y="3671799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16200000">
            <a:off x="312655" y="2602767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34018" y="2881064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>
            <a:off x="238929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>
            <a:off x="298194" y="2741432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>
            <a:off x="357460" y="274570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6200000">
            <a:off x="446699" y="3062130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1984934" y="2586125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1706297" y="286442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>
            <a:off x="1911208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>
            <a:off x="1970473" y="2724790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2029739" y="272906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>
            <a:off x="2118978" y="3045488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4256" y="1744458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>
            <a:off x="849409" y="178460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3041" y="184551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33041" y="190478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128765" y="196404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6343" y="199928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3442541" y="3416148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37694" y="345629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326" y="351720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21326" y="357647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050" y="363573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154628" y="367097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 rot="16200000">
            <a:off x="2593160" y="2601944"/>
            <a:ext cx="338667" cy="292234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Connector 110"/>
          <p:cNvCxnSpPr/>
          <p:nvPr/>
        </p:nvCxnSpPr>
        <p:spPr>
          <a:xfrm rot="16200000">
            <a:off x="2314523" y="288024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>
            <a:off x="2519434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2578699" y="274060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>
            <a:off x="2637965" y="274488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>
            <a:off x="2727204" y="306130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16200000">
            <a:off x="4265439" y="258530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8" name="Straight Connector 117"/>
          <p:cNvCxnSpPr/>
          <p:nvPr/>
        </p:nvCxnSpPr>
        <p:spPr>
          <a:xfrm rot="16200000">
            <a:off x="3986802" y="286359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6200000">
            <a:off x="4191713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6200000">
            <a:off x="4250978" y="272396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4310244" y="272824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>
            <a:off x="4399483" y="304466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434761" y="1743635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129914" y="178378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13546" y="184469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13546" y="190395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409270" y="196322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146848" y="199846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487827" y="154785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8677" y="1432219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31428" y="1516048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05926" y="3896383"/>
            <a:ext cx="8971005" cy="1812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18677" y="3980212"/>
            <a:ext cx="8928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12043" y="1562835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936260" y="1613452"/>
            <a:ext cx="0" cy="2376000"/>
          </a:xfrm>
          <a:prstGeom prst="line">
            <a:avLst/>
          </a:prstGeom>
          <a:ln w="508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580875" y="17316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49" name="Arc 148"/>
          <p:cNvSpPr/>
          <p:nvPr/>
        </p:nvSpPr>
        <p:spPr>
          <a:xfrm rot="21156539">
            <a:off x="3042740" y="2062692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/>
          <p:cNvSpPr txBox="1"/>
          <p:nvPr/>
        </p:nvSpPr>
        <p:spPr>
          <a:xfrm>
            <a:off x="1611827" y="33871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461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73740" y="212615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691251" y="3441686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97631" y="2191775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50441" y="174399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881393" y="339949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1027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3306" y="213850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960817" y="345404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67197" y="220412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068536" y="175224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099488" y="340775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89122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461401" y="214675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6178912" y="346229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885292" y="221238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327856" y="1736224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358808" y="339173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048442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720721" y="213073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78" name="Straight Connector 177"/>
          <p:cNvCxnSpPr/>
          <p:nvPr/>
        </p:nvCxnSpPr>
        <p:spPr>
          <a:xfrm>
            <a:off x="8438232" y="3446271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44612" y="21963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743621" y="2146891"/>
            <a:ext cx="1159935" cy="1159934"/>
            <a:chOff x="743621" y="2146891"/>
            <a:chExt cx="1159935" cy="1159934"/>
          </a:xfrm>
        </p:grpSpPr>
        <p:sp>
          <p:nvSpPr>
            <p:cNvPr id="251" name="Rectangle 250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2" name="Rectangle 251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3" name="Rectangle 252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4" name="Oval 253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0" name="Group 269"/>
          <p:cNvGrpSpPr/>
          <p:nvPr/>
        </p:nvGrpSpPr>
        <p:grpSpPr>
          <a:xfrm rot="900000">
            <a:off x="3040121" y="2138726"/>
            <a:ext cx="1159935" cy="1159934"/>
            <a:chOff x="743621" y="2146891"/>
            <a:chExt cx="1159935" cy="1159934"/>
          </a:xfrm>
        </p:grpSpPr>
        <p:sp>
          <p:nvSpPr>
            <p:cNvPr id="271" name="Rectangle 270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2" name="Rectangle 271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3" name="Rectangle 272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4" name="Oval 273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5" name="Isosceles Triangle 274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6" name="Group 275"/>
          <p:cNvGrpSpPr/>
          <p:nvPr/>
        </p:nvGrpSpPr>
        <p:grpSpPr>
          <a:xfrm rot="1800000">
            <a:off x="5273737" y="2164185"/>
            <a:ext cx="1159935" cy="1159934"/>
            <a:chOff x="743621" y="2146891"/>
            <a:chExt cx="1159935" cy="1159934"/>
          </a:xfrm>
        </p:grpSpPr>
        <p:sp>
          <p:nvSpPr>
            <p:cNvPr id="277" name="Rectangle 276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8" name="Rectangle 277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9" name="Rectangle 278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0" name="Oval 279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1" name="Isosceles Triangle 280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2" name="Group 281"/>
          <p:cNvGrpSpPr/>
          <p:nvPr/>
        </p:nvGrpSpPr>
        <p:grpSpPr>
          <a:xfrm rot="2700000">
            <a:off x="7518496" y="2146891"/>
            <a:ext cx="1159935" cy="1159934"/>
            <a:chOff x="743621" y="2146891"/>
            <a:chExt cx="1159935" cy="1159934"/>
          </a:xfrm>
        </p:grpSpPr>
        <p:sp>
          <p:nvSpPr>
            <p:cNvPr id="283" name="Rectangle 282"/>
            <p:cNvSpPr/>
            <p:nvPr/>
          </p:nvSpPr>
          <p:spPr>
            <a:xfrm>
              <a:off x="1211407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4" name="Rectangle 283"/>
            <p:cNvSpPr/>
            <p:nvPr/>
          </p:nvSpPr>
          <p:spPr>
            <a:xfrm rot="7200000">
              <a:off x="1211405" y="2146891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5" name="Rectangle 284"/>
            <p:cNvSpPr/>
            <p:nvPr/>
          </p:nvSpPr>
          <p:spPr>
            <a:xfrm rot="14400000">
              <a:off x="1211406" y="2135987"/>
              <a:ext cx="224365" cy="115993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6" name="Oval 285"/>
            <p:cNvSpPr/>
            <p:nvPr/>
          </p:nvSpPr>
          <p:spPr>
            <a:xfrm>
              <a:off x="963589" y="2355954"/>
              <a:ext cx="720000" cy="7200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7" name="Isosceles Triangle 286"/>
            <p:cNvSpPr/>
            <p:nvPr/>
          </p:nvSpPr>
          <p:spPr>
            <a:xfrm>
              <a:off x="1270672" y="2164898"/>
              <a:ext cx="108000" cy="108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44" name="Arc 243"/>
          <p:cNvSpPr/>
          <p:nvPr/>
        </p:nvSpPr>
        <p:spPr>
          <a:xfrm rot="21156539">
            <a:off x="5299928" y="2062692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Arc 247"/>
          <p:cNvSpPr/>
          <p:nvPr/>
        </p:nvSpPr>
        <p:spPr>
          <a:xfrm rot="21156539">
            <a:off x="7577006" y="2096857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9" name="Straight Arrow Connector 248"/>
          <p:cNvCxnSpPr/>
          <p:nvPr/>
        </p:nvCxnSpPr>
        <p:spPr>
          <a:xfrm flipV="1">
            <a:off x="5178773" y="418482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5170993" y="4489621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/>
          <p:nvPr/>
        </p:nvCxnSpPr>
        <p:spPr>
          <a:xfrm flipV="1">
            <a:off x="5178773" y="4613189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 flipV="1">
            <a:off x="5170993" y="4917989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 flipV="1">
            <a:off x="5178773" y="507450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5170993" y="537930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 flipV="1">
            <a:off x="5178773" y="5494638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5170993" y="5799438"/>
            <a:ext cx="3276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4776063" y="412884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4776063" y="4563761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794036" y="502508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4800666" y="54781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265" name="Straight Connector 264"/>
          <p:cNvCxnSpPr/>
          <p:nvPr/>
        </p:nvCxnSpPr>
        <p:spPr>
          <a:xfrm>
            <a:off x="4884139" y="5075018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4888305" y="5519352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5559494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5939987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6322485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669700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7079506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7453140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7835638" y="4209532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8219760" y="4209533"/>
            <a:ext cx="0" cy="1662673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5940441" y="430138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5201039" y="4301541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5938918" y="4483091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7836598" y="4309622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7809525" y="4301541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562441" y="4733341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560454" y="473263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6699746" y="474911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5181894" y="4912637"/>
            <a:ext cx="39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713179" y="4912637"/>
            <a:ext cx="151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301140" y="5201508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6317872" y="519395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7444465" y="519395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7443269" y="5373956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5173854" y="5365718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7067760" y="5607523"/>
            <a:ext cx="1152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7067760" y="560752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8219309" y="561408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5161964" y="5780993"/>
            <a:ext cx="1908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83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Hybrid Synchronous Stepper Motor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A “combination” of permanent magnet stepper motor and variable reluctance stepper motor.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Double-Salient design: There are teeth on both the rotor and stator.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The rotor has 2 teeth more than stator.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E.g. if stator has 48 teeth, then rotor has 50 teeth.</a:t>
            </a:r>
            <a:endParaRPr lang="en-AU" dirty="0"/>
          </a:p>
        </p:txBody>
      </p:sp>
      <p:grpSp>
        <p:nvGrpSpPr>
          <p:cNvPr id="43" name="Group 42"/>
          <p:cNvGrpSpPr/>
          <p:nvPr/>
        </p:nvGrpSpPr>
        <p:grpSpPr>
          <a:xfrm>
            <a:off x="6631171" y="2229642"/>
            <a:ext cx="1262831" cy="1263367"/>
            <a:chOff x="5300547" y="3899991"/>
            <a:chExt cx="1262831" cy="1263367"/>
          </a:xfrm>
          <a:solidFill>
            <a:srgbClr val="FF9900"/>
          </a:solidFill>
        </p:grpSpPr>
        <p:grpSp>
          <p:nvGrpSpPr>
            <p:cNvPr id="44" name="Group 43"/>
            <p:cNvGrpSpPr/>
            <p:nvPr/>
          </p:nvGrpSpPr>
          <p:grpSpPr>
            <a:xfrm>
              <a:off x="5300547" y="3899991"/>
              <a:ext cx="1262831" cy="1260000"/>
              <a:chOff x="5300547" y="3899991"/>
              <a:chExt cx="1262831" cy="1260000"/>
            </a:xfrm>
            <a:grpFill/>
          </p:grpSpPr>
          <p:sp>
            <p:nvSpPr>
              <p:cNvPr id="55" name="Rectangle 54"/>
              <p:cNvSpPr/>
              <p:nvPr/>
            </p:nvSpPr>
            <p:spPr>
              <a:xfrm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2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600000"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18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52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3120000">
                <a:off x="591254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3780000">
                <a:off x="591254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4440000">
                <a:off x="5915378" y="3899990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5040000">
                <a:off x="591491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5767124">
              <a:off x="5300082" y="3901943"/>
              <a:ext cx="1262831" cy="1260000"/>
              <a:chOff x="5300547" y="3899991"/>
              <a:chExt cx="1262831" cy="1260000"/>
            </a:xfrm>
            <a:grpFill/>
          </p:grpSpPr>
          <p:sp>
            <p:nvSpPr>
              <p:cNvPr id="46" name="Rectangle 45"/>
              <p:cNvSpPr/>
              <p:nvPr/>
            </p:nvSpPr>
            <p:spPr>
              <a:xfrm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600000">
                <a:off x="591537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86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520000">
                <a:off x="5915378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3120000">
                <a:off x="5912547" y="3899991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3780000">
                <a:off x="591254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4440000">
                <a:off x="5915378" y="3899990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040000">
                <a:off x="5914917" y="3899992"/>
                <a:ext cx="36000" cy="1260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71" name="Oval 70"/>
          <p:cNvSpPr/>
          <p:nvPr/>
        </p:nvSpPr>
        <p:spPr>
          <a:xfrm>
            <a:off x="6683189" y="2284187"/>
            <a:ext cx="1152000" cy="11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/>
          <p:cNvSpPr/>
          <p:nvPr/>
        </p:nvSpPr>
        <p:spPr>
          <a:xfrm>
            <a:off x="6724002" y="2322543"/>
            <a:ext cx="1080000" cy="10800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6721170" y="2328928"/>
            <a:ext cx="1080002" cy="1080000"/>
            <a:chOff x="5619544" y="3869143"/>
            <a:chExt cx="1080002" cy="1080000"/>
          </a:xfrm>
        </p:grpSpPr>
        <p:sp>
          <p:nvSpPr>
            <p:cNvPr id="74" name="Rectangle 73"/>
            <p:cNvSpPr/>
            <p:nvPr/>
          </p:nvSpPr>
          <p:spPr>
            <a:xfrm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Rectangle 74"/>
            <p:cNvSpPr/>
            <p:nvPr/>
          </p:nvSpPr>
          <p:spPr>
            <a:xfrm rot="6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Rectangle 77"/>
            <p:cNvSpPr/>
            <p:nvPr/>
          </p:nvSpPr>
          <p:spPr>
            <a:xfrm rot="12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Rectangle 80"/>
            <p:cNvSpPr/>
            <p:nvPr/>
          </p:nvSpPr>
          <p:spPr>
            <a:xfrm rot="1800000"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Rectangle 81"/>
            <p:cNvSpPr/>
            <p:nvPr/>
          </p:nvSpPr>
          <p:spPr>
            <a:xfrm rot="24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Rectangle 82"/>
            <p:cNvSpPr/>
            <p:nvPr/>
          </p:nvSpPr>
          <p:spPr>
            <a:xfrm rot="30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Rectangle 83"/>
            <p:cNvSpPr/>
            <p:nvPr/>
          </p:nvSpPr>
          <p:spPr>
            <a:xfrm rot="3600000">
              <a:off x="6141545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Rectangle 84"/>
            <p:cNvSpPr/>
            <p:nvPr/>
          </p:nvSpPr>
          <p:spPr>
            <a:xfrm rot="4200000">
              <a:off x="6141544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/>
            <p:cNvSpPr/>
            <p:nvPr/>
          </p:nvSpPr>
          <p:spPr>
            <a:xfrm rot="4800000">
              <a:off x="6141546" y="3869556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26249" y="2328957"/>
            <a:ext cx="1080002" cy="1080000"/>
            <a:chOff x="5619544" y="3869143"/>
            <a:chExt cx="1080002" cy="1080000"/>
          </a:xfrm>
        </p:grpSpPr>
        <p:sp>
          <p:nvSpPr>
            <p:cNvPr id="88" name="Rectangle 87"/>
            <p:cNvSpPr/>
            <p:nvPr/>
          </p:nvSpPr>
          <p:spPr>
            <a:xfrm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 rot="6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 rot="12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 rot="1800000">
              <a:off x="6141546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Rectangle 91"/>
            <p:cNvSpPr/>
            <p:nvPr/>
          </p:nvSpPr>
          <p:spPr>
            <a:xfrm rot="24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Rectangle 92"/>
            <p:cNvSpPr/>
            <p:nvPr/>
          </p:nvSpPr>
          <p:spPr>
            <a:xfrm rot="3000000">
              <a:off x="6141545" y="3869143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 rot="3600000">
              <a:off x="6141545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 rot="4200000">
              <a:off x="6141544" y="3869557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 rot="4800000">
              <a:off x="6141546" y="3869556"/>
              <a:ext cx="36000" cy="10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7" name="Oval 96"/>
          <p:cNvSpPr/>
          <p:nvPr/>
        </p:nvSpPr>
        <p:spPr>
          <a:xfrm>
            <a:off x="6816249" y="2418380"/>
            <a:ext cx="900000" cy="9000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Block Arc 97"/>
          <p:cNvSpPr/>
          <p:nvPr/>
        </p:nvSpPr>
        <p:spPr>
          <a:xfrm>
            <a:off x="6544001" y="2151883"/>
            <a:ext cx="1440000" cy="1440000"/>
          </a:xfrm>
          <a:prstGeom prst="blockArc">
            <a:avLst>
              <a:gd name="adj1" fmla="val 14845395"/>
              <a:gd name="adj2" fmla="val 17539353"/>
              <a:gd name="adj3" fmla="val 6528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9" name="Block Arc 98"/>
          <p:cNvSpPr/>
          <p:nvPr/>
        </p:nvSpPr>
        <p:spPr>
          <a:xfrm rot="10800000">
            <a:off x="6544002" y="2148380"/>
            <a:ext cx="1440000" cy="1440000"/>
          </a:xfrm>
          <a:prstGeom prst="blockArc">
            <a:avLst>
              <a:gd name="adj1" fmla="val 14829895"/>
              <a:gd name="adj2" fmla="val 17600501"/>
              <a:gd name="adj3" fmla="val 740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0" name="Block Arc 99"/>
          <p:cNvSpPr/>
          <p:nvPr/>
        </p:nvSpPr>
        <p:spPr>
          <a:xfrm rot="5400000">
            <a:off x="6546251" y="2151883"/>
            <a:ext cx="1440000" cy="1440000"/>
          </a:xfrm>
          <a:prstGeom prst="blockArc">
            <a:avLst>
              <a:gd name="adj1" fmla="val 15054509"/>
              <a:gd name="adj2" fmla="val 17235929"/>
              <a:gd name="adj3" fmla="val 6735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1" name="Block Arc 100"/>
          <p:cNvSpPr/>
          <p:nvPr/>
        </p:nvSpPr>
        <p:spPr>
          <a:xfrm rot="16200000">
            <a:off x="6546249" y="2152747"/>
            <a:ext cx="1440000" cy="1440000"/>
          </a:xfrm>
          <a:prstGeom prst="blockArc">
            <a:avLst>
              <a:gd name="adj1" fmla="val 15189465"/>
              <a:gd name="adj2" fmla="val 17328168"/>
              <a:gd name="adj3" fmla="val 6743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2" name="Block Arc 101"/>
          <p:cNvSpPr/>
          <p:nvPr/>
        </p:nvSpPr>
        <p:spPr>
          <a:xfrm rot="2799971">
            <a:off x="6544002" y="2151883"/>
            <a:ext cx="1440000" cy="1440000"/>
          </a:xfrm>
          <a:prstGeom prst="blockArc">
            <a:avLst>
              <a:gd name="adj1" fmla="val 15114862"/>
              <a:gd name="adj2" fmla="val 17246309"/>
              <a:gd name="adj3" fmla="val 6806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3" name="Block Arc 102"/>
          <p:cNvSpPr/>
          <p:nvPr/>
        </p:nvSpPr>
        <p:spPr>
          <a:xfrm rot="18807083">
            <a:off x="6546251" y="2151883"/>
            <a:ext cx="1440000" cy="1440000"/>
          </a:xfrm>
          <a:prstGeom prst="blockArc">
            <a:avLst>
              <a:gd name="adj1" fmla="val 15127271"/>
              <a:gd name="adj2" fmla="val 17260326"/>
              <a:gd name="adj3" fmla="val 657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4" name="Block Arc 103"/>
          <p:cNvSpPr/>
          <p:nvPr/>
        </p:nvSpPr>
        <p:spPr>
          <a:xfrm rot="13607340">
            <a:off x="6541171" y="2151483"/>
            <a:ext cx="1440000" cy="1440000"/>
          </a:xfrm>
          <a:prstGeom prst="blockArc">
            <a:avLst>
              <a:gd name="adj1" fmla="val 15139391"/>
              <a:gd name="adj2" fmla="val 17326093"/>
              <a:gd name="adj3" fmla="val 727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" name="Block Arc 104"/>
          <p:cNvSpPr/>
          <p:nvPr/>
        </p:nvSpPr>
        <p:spPr>
          <a:xfrm rot="7978149">
            <a:off x="6539189" y="2151483"/>
            <a:ext cx="1440000" cy="1440000"/>
          </a:xfrm>
          <a:prstGeom prst="blockArc">
            <a:avLst>
              <a:gd name="adj1" fmla="val 15105042"/>
              <a:gd name="adj2" fmla="val 17206087"/>
              <a:gd name="adj3" fmla="val 704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" y="3504041"/>
            <a:ext cx="246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Hybrid Synchronous Stepper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https://commons.wikimedia.org/wiki/File:Stepper_motor..</a:t>
            </a:r>
            <a:r>
              <a:rPr lang="en-AU" sz="1200" dirty="0" err="1">
                <a:solidFill>
                  <a:schemeClr val="tx2"/>
                </a:solidFill>
              </a:rPr>
              <a:t>png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667" y="1810078"/>
            <a:ext cx="1811865" cy="1700562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7073380" y="1933305"/>
            <a:ext cx="325478" cy="280727"/>
            <a:chOff x="3978344" y="1810078"/>
            <a:chExt cx="325478" cy="280727"/>
          </a:xfrm>
        </p:grpSpPr>
        <p:sp>
          <p:nvSpPr>
            <p:cNvPr id="34" name="Rectangle 33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 rot="2700000">
            <a:off x="7678732" y="2143822"/>
            <a:ext cx="325478" cy="280727"/>
            <a:chOff x="3978344" y="1810078"/>
            <a:chExt cx="325478" cy="280727"/>
          </a:xfrm>
        </p:grpSpPr>
        <p:sp>
          <p:nvSpPr>
            <p:cNvPr id="110" name="Rectangle 109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5400000">
            <a:off x="7934095" y="2694467"/>
            <a:ext cx="325478" cy="280727"/>
            <a:chOff x="3978344" y="1810078"/>
            <a:chExt cx="325478" cy="280727"/>
          </a:xfrm>
        </p:grpSpPr>
        <p:sp>
          <p:nvSpPr>
            <p:cNvPr id="116" name="Rectangle 115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 rot="8100000">
            <a:off x="7702835" y="3270647"/>
            <a:ext cx="325478" cy="280727"/>
            <a:chOff x="3978344" y="1810078"/>
            <a:chExt cx="325478" cy="280727"/>
          </a:xfrm>
        </p:grpSpPr>
        <p:sp>
          <p:nvSpPr>
            <p:cNvPr id="122" name="Rectangle 121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 rot="10800000">
            <a:off x="7102391" y="3535034"/>
            <a:ext cx="325478" cy="280727"/>
            <a:chOff x="3978344" y="1810078"/>
            <a:chExt cx="325478" cy="280727"/>
          </a:xfrm>
        </p:grpSpPr>
        <p:sp>
          <p:nvSpPr>
            <p:cNvPr id="128" name="Rectangle 127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rot="13500000">
            <a:off x="6528714" y="3276651"/>
            <a:ext cx="325478" cy="280727"/>
            <a:chOff x="3978344" y="1810078"/>
            <a:chExt cx="325478" cy="280727"/>
          </a:xfrm>
        </p:grpSpPr>
        <p:sp>
          <p:nvSpPr>
            <p:cNvPr id="134" name="Rectangle 133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 rot="16200000">
            <a:off x="6292656" y="2745941"/>
            <a:ext cx="325478" cy="280727"/>
            <a:chOff x="3978344" y="1810078"/>
            <a:chExt cx="325478" cy="280727"/>
          </a:xfrm>
        </p:grpSpPr>
        <p:sp>
          <p:nvSpPr>
            <p:cNvPr id="140" name="Rectangle 139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 rot="18900000">
            <a:off x="6532383" y="2214973"/>
            <a:ext cx="325478" cy="280727"/>
            <a:chOff x="3978344" y="1810078"/>
            <a:chExt cx="325478" cy="280727"/>
          </a:xfrm>
        </p:grpSpPr>
        <p:sp>
          <p:nvSpPr>
            <p:cNvPr id="146" name="Rectangle 145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4106346" y="2270511"/>
            <a:ext cx="939781" cy="4228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1" name="Rectangle 150"/>
          <p:cNvSpPr/>
          <p:nvPr/>
        </p:nvSpPr>
        <p:spPr>
          <a:xfrm>
            <a:off x="4106346" y="2793806"/>
            <a:ext cx="939781" cy="4228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2" name="Rectangle 151"/>
          <p:cNvSpPr/>
          <p:nvPr/>
        </p:nvSpPr>
        <p:spPr>
          <a:xfrm>
            <a:off x="4224878" y="2693346"/>
            <a:ext cx="719649" cy="10046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3" name="Rectangle 152"/>
          <p:cNvSpPr/>
          <p:nvPr/>
        </p:nvSpPr>
        <p:spPr>
          <a:xfrm>
            <a:off x="4114813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4" name="Rectangle 153"/>
          <p:cNvSpPr/>
          <p:nvPr/>
        </p:nvSpPr>
        <p:spPr>
          <a:xfrm>
            <a:off x="4284145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Rectangle 154"/>
          <p:cNvSpPr/>
          <p:nvPr/>
        </p:nvSpPr>
        <p:spPr>
          <a:xfrm>
            <a:off x="4199479" y="2796101"/>
            <a:ext cx="84666" cy="422835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6" name="Rectangle 155"/>
          <p:cNvSpPr/>
          <p:nvPr/>
        </p:nvSpPr>
        <p:spPr>
          <a:xfrm>
            <a:off x="4368811" y="2796101"/>
            <a:ext cx="84666" cy="422835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Rectangle 156"/>
          <p:cNvSpPr/>
          <p:nvPr/>
        </p:nvSpPr>
        <p:spPr>
          <a:xfrm>
            <a:off x="4453477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8" name="Rectangle 157"/>
          <p:cNvSpPr/>
          <p:nvPr/>
        </p:nvSpPr>
        <p:spPr>
          <a:xfrm>
            <a:off x="4538143" y="2804568"/>
            <a:ext cx="84666" cy="422835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9" name="Rectangle 158"/>
          <p:cNvSpPr/>
          <p:nvPr/>
        </p:nvSpPr>
        <p:spPr>
          <a:xfrm>
            <a:off x="4622809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0" name="Rectangle 159"/>
          <p:cNvSpPr/>
          <p:nvPr/>
        </p:nvSpPr>
        <p:spPr>
          <a:xfrm>
            <a:off x="4707472" y="2804568"/>
            <a:ext cx="84666" cy="422835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Rectangle 160"/>
          <p:cNvSpPr/>
          <p:nvPr/>
        </p:nvSpPr>
        <p:spPr>
          <a:xfrm>
            <a:off x="4792138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Rectangle 161"/>
          <p:cNvSpPr/>
          <p:nvPr/>
        </p:nvSpPr>
        <p:spPr>
          <a:xfrm>
            <a:off x="4876804" y="2804568"/>
            <a:ext cx="84666" cy="422835"/>
          </a:xfrm>
          <a:prstGeom prst="rect">
            <a:avLst/>
          </a:prstGeom>
          <a:solidFill>
            <a:srgbClr val="0000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Rectangle 162"/>
          <p:cNvSpPr/>
          <p:nvPr/>
        </p:nvSpPr>
        <p:spPr>
          <a:xfrm>
            <a:off x="4961461" y="2270510"/>
            <a:ext cx="84666" cy="422835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Rectangle 163"/>
          <p:cNvSpPr/>
          <p:nvPr/>
        </p:nvSpPr>
        <p:spPr>
          <a:xfrm>
            <a:off x="4483116" y="2185079"/>
            <a:ext cx="190496" cy="851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5" name="Rectangle 164"/>
          <p:cNvSpPr/>
          <p:nvPr/>
        </p:nvSpPr>
        <p:spPr>
          <a:xfrm>
            <a:off x="4483113" y="3218053"/>
            <a:ext cx="190496" cy="851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584702" y="2036525"/>
            <a:ext cx="0" cy="14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390909" y="3556808"/>
            <a:ext cx="24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The rotor is magnetized axially, not radially</a:t>
            </a:r>
            <a:endParaRPr lang="en-AU" sz="12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3016" y="266473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469654" y="272892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469654" y="2110961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5011306" y="2295153"/>
            <a:ext cx="499346" cy="114963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4919137" y="2901022"/>
            <a:ext cx="499346" cy="114963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248389" y="4135099"/>
            <a:ext cx="213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Looking from rotor’s south end</a:t>
            </a:r>
            <a:endParaRPr lang="en-AU" sz="1200" dirty="0">
              <a:solidFill>
                <a:schemeClr val="tx2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003043" y="264942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120182" y="3817271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112282" y="1591973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226638" y="2684261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30492" y="1896935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956471" y="1889002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7956471" y="3504382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6305561" y="3479881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7173492" y="1660403"/>
            <a:ext cx="204255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7164123" y="3889077"/>
            <a:ext cx="204255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8010194" y="3541684"/>
            <a:ext cx="204255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6393901" y="1933304"/>
            <a:ext cx="204255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6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371599" y="1683834"/>
          <a:ext cx="6835699" cy="398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80854" y="104977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D/A, Amplifier, </a:t>
            </a:r>
            <a:r>
              <a:rPr lang="en-AU" dirty="0" err="1">
                <a:solidFill>
                  <a:schemeClr val="tx2"/>
                </a:solidFill>
              </a:rPr>
              <a:t>PWM</a:t>
            </a:r>
            <a:r>
              <a:rPr lang="en-AU" dirty="0">
                <a:solidFill>
                  <a:schemeClr val="tx2"/>
                </a:solidFill>
              </a:rPr>
              <a:t>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4637" y="2976929"/>
            <a:ext cx="145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DC Motor, Stepper,</a:t>
            </a:r>
          </a:p>
          <a:p>
            <a:r>
              <a:rPr lang="en-AU" dirty="0">
                <a:solidFill>
                  <a:schemeClr val="tx2"/>
                </a:solidFill>
              </a:rPr>
              <a:t>Servo etc.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6858" y="4678183"/>
            <a:ext cx="1692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Potentiometer, Strain gauge, Encoder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7340" y="4890641"/>
            <a:ext cx="169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A/D, Filters, Amplifiers etc.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812" y="2855996"/>
            <a:ext cx="186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Microcontroller, Control Algorithm, PLC, etc.</a:t>
            </a:r>
          </a:p>
        </p:txBody>
      </p:sp>
      <p:graphicFrame>
        <p:nvGraphicFramePr>
          <p:cNvPr id="15" name="Diagram 14"/>
          <p:cNvGraphicFramePr/>
          <p:nvPr/>
        </p:nvGraphicFramePr>
        <p:xfrm>
          <a:off x="3645440" y="3056131"/>
          <a:ext cx="2282873" cy="115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080D629D-C3C0-40A5-9DD1-0FA9B8E6143F}"/>
              </a:ext>
            </a:extLst>
          </p:cNvPr>
          <p:cNvSpPr/>
          <p:nvPr/>
        </p:nvSpPr>
        <p:spPr>
          <a:xfrm>
            <a:off x="5869698" y="2791406"/>
            <a:ext cx="1879020" cy="1252151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 of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48267"/>
            <a:ext cx="8229600" cy="4680537"/>
          </a:xfrm>
        </p:spPr>
        <p:txBody>
          <a:bodyPr/>
          <a:lstStyle/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r>
              <a:rPr lang="en-AU" sz="1800" dirty="0"/>
              <a:t>A and A-bar are energized at the same time but with opposite phases.</a:t>
            </a:r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800" dirty="0"/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r>
              <a:rPr lang="en-AU" sz="1800" dirty="0"/>
              <a:t>Left: Rotor’s S attracted to Stator’s N, and vice versa.</a:t>
            </a:r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r>
              <a:rPr lang="en-AU" sz="1800" dirty="0"/>
              <a:t>Right: By changing position of poles, the rotor rotates 	(not very obvious due to small angle.)</a:t>
            </a:r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r>
              <a:rPr lang="en-AU" sz="1800" dirty="0"/>
              <a:t>Again, half stepping or micro-stepping are possible.</a:t>
            </a:r>
          </a:p>
          <a:p>
            <a:pPr marL="468313" lvl="1" indent="-285750">
              <a:spcBef>
                <a:spcPts val="400"/>
              </a:spcBef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831252" y="2810534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387866" y="4474413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443446" y="1228573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013540" y="2844940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64174" y="164527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593301" y="1676330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676939" y="4047090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210227" y="3905301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28539" y="2081401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 rot="1260000">
            <a:off x="2528540" y="2081401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 rot="600000">
            <a:off x="2528539" y="2081401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 rot="1860000">
            <a:off x="2528540" y="2081401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 rot="2520000">
            <a:off x="2528540" y="2081401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 rot="3120000">
            <a:off x="2524299" y="2081401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 rot="3780000">
            <a:off x="2524299" y="2081403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 rot="4440000">
            <a:off x="2528540" y="2081400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 rot="5040000">
            <a:off x="2527850" y="2081403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 rot="5767124">
            <a:off x="2525497" y="2086432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 rot="7027124">
            <a:off x="2525497" y="2086434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 rot="6367124">
            <a:off x="2525497" y="2086432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 rot="7627124">
            <a:off x="2525497" y="2086434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 rot="8287124">
            <a:off x="2525497" y="2086434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 rot="8887124">
            <a:off x="2525949" y="2082217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 rot="9547124">
            <a:off x="2525947" y="2082216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 rot="10207124">
            <a:off x="2525498" y="2086434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 rot="10807124">
            <a:off x="2525569" y="2085747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1685339" y="2163120"/>
            <a:ext cx="1725914" cy="172591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1746485" y="2220584"/>
            <a:ext cx="1618045" cy="1618045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18" name="Group 117"/>
          <p:cNvGrpSpPr/>
          <p:nvPr/>
        </p:nvGrpSpPr>
        <p:grpSpPr>
          <a:xfrm>
            <a:off x="1742244" y="2230149"/>
            <a:ext cx="1625656" cy="1618090"/>
            <a:chOff x="1851972" y="2653242"/>
            <a:chExt cx="1625656" cy="1618090"/>
          </a:xfrm>
        </p:grpSpPr>
        <p:sp>
          <p:nvSpPr>
            <p:cNvPr id="28" name="Rectangle 27"/>
            <p:cNvSpPr/>
            <p:nvPr/>
          </p:nvSpPr>
          <p:spPr>
            <a:xfrm rot="5400000">
              <a:off x="2634027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/>
            <p:cNvSpPr/>
            <p:nvPr/>
          </p:nvSpPr>
          <p:spPr>
            <a:xfrm rot="60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/>
            <p:cNvSpPr/>
            <p:nvPr/>
          </p:nvSpPr>
          <p:spPr>
            <a:xfrm rot="66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Rectangle 30"/>
            <p:cNvSpPr/>
            <p:nvPr/>
          </p:nvSpPr>
          <p:spPr>
            <a:xfrm rot="7200000">
              <a:off x="2634027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/>
            <p:cNvSpPr/>
            <p:nvPr/>
          </p:nvSpPr>
          <p:spPr>
            <a:xfrm rot="78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/>
            <p:cNvSpPr/>
            <p:nvPr/>
          </p:nvSpPr>
          <p:spPr>
            <a:xfrm rot="84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/>
            <p:cNvSpPr/>
            <p:nvPr/>
          </p:nvSpPr>
          <p:spPr>
            <a:xfrm rot="9000000">
              <a:off x="2633406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/>
            <p:cNvSpPr/>
            <p:nvPr/>
          </p:nvSpPr>
          <p:spPr>
            <a:xfrm rot="9600000">
              <a:off x="2633406" y="2653242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Rectangle 35"/>
            <p:cNvSpPr/>
            <p:nvPr/>
          </p:nvSpPr>
          <p:spPr>
            <a:xfrm rot="10200000">
              <a:off x="2633408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641638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/>
            <p:cNvSpPr/>
            <p:nvPr/>
          </p:nvSpPr>
          <p:spPr>
            <a:xfrm rot="6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Rectangle 39"/>
            <p:cNvSpPr/>
            <p:nvPr/>
          </p:nvSpPr>
          <p:spPr>
            <a:xfrm rot="12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Rectangle 40"/>
            <p:cNvSpPr/>
            <p:nvPr/>
          </p:nvSpPr>
          <p:spPr>
            <a:xfrm rot="1800000">
              <a:off x="2641638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/>
            <p:cNvSpPr/>
            <p:nvPr/>
          </p:nvSpPr>
          <p:spPr>
            <a:xfrm rot="24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/>
            <p:cNvSpPr/>
            <p:nvPr/>
          </p:nvSpPr>
          <p:spPr>
            <a:xfrm rot="30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 rot="3600000">
              <a:off x="2641637" y="265390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 rot="4200000">
              <a:off x="2641635" y="265390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Rectangle 45"/>
            <p:cNvSpPr/>
            <p:nvPr/>
          </p:nvSpPr>
          <p:spPr>
            <a:xfrm rot="4800000">
              <a:off x="2641638" y="2653906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7" name="Oval 46"/>
          <p:cNvSpPr/>
          <p:nvPr/>
        </p:nvSpPr>
        <p:spPr>
          <a:xfrm>
            <a:off x="1884689" y="2364166"/>
            <a:ext cx="1348371" cy="1348371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Block Arc 47"/>
          <p:cNvSpPr/>
          <p:nvPr/>
        </p:nvSpPr>
        <p:spPr>
          <a:xfrm>
            <a:off x="1476809" y="1964903"/>
            <a:ext cx="2157393" cy="2157393"/>
          </a:xfrm>
          <a:prstGeom prst="blockArc">
            <a:avLst>
              <a:gd name="adj1" fmla="val 14845395"/>
              <a:gd name="adj2" fmla="val 17539353"/>
              <a:gd name="adj3" fmla="val 6528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9" name="Block Arc 48"/>
          <p:cNvSpPr/>
          <p:nvPr/>
        </p:nvSpPr>
        <p:spPr>
          <a:xfrm rot="10800000">
            <a:off x="1476811" y="1959655"/>
            <a:ext cx="2157393" cy="2157393"/>
          </a:xfrm>
          <a:prstGeom prst="blockArc">
            <a:avLst>
              <a:gd name="adj1" fmla="val 14829895"/>
              <a:gd name="adj2" fmla="val 17600501"/>
              <a:gd name="adj3" fmla="val 7400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0" name="Block Arc 49"/>
          <p:cNvSpPr/>
          <p:nvPr/>
        </p:nvSpPr>
        <p:spPr>
          <a:xfrm rot="5400000">
            <a:off x="1480180" y="1964903"/>
            <a:ext cx="2157393" cy="2157393"/>
          </a:xfrm>
          <a:prstGeom prst="blockArc">
            <a:avLst>
              <a:gd name="adj1" fmla="val 15054509"/>
              <a:gd name="adj2" fmla="val 17235929"/>
              <a:gd name="adj3" fmla="val 6735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1" name="Block Arc 50"/>
          <p:cNvSpPr/>
          <p:nvPr/>
        </p:nvSpPr>
        <p:spPr>
          <a:xfrm rot="16200000">
            <a:off x="1480177" y="1966198"/>
            <a:ext cx="2157393" cy="2157393"/>
          </a:xfrm>
          <a:prstGeom prst="blockArc">
            <a:avLst>
              <a:gd name="adj1" fmla="val 15189465"/>
              <a:gd name="adj2" fmla="val 17328168"/>
              <a:gd name="adj3" fmla="val 674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2" name="Block Arc 51"/>
          <p:cNvSpPr/>
          <p:nvPr/>
        </p:nvSpPr>
        <p:spPr>
          <a:xfrm rot="2799971">
            <a:off x="1476811" y="1964903"/>
            <a:ext cx="2157393" cy="2157393"/>
          </a:xfrm>
          <a:prstGeom prst="blockArc">
            <a:avLst>
              <a:gd name="adj1" fmla="val 15114862"/>
              <a:gd name="adj2" fmla="val 17246309"/>
              <a:gd name="adj3" fmla="val 6806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3" name="Block Arc 52"/>
          <p:cNvSpPr/>
          <p:nvPr/>
        </p:nvSpPr>
        <p:spPr>
          <a:xfrm rot="18807083">
            <a:off x="1480180" y="1964903"/>
            <a:ext cx="2157393" cy="2157393"/>
          </a:xfrm>
          <a:prstGeom prst="blockArc">
            <a:avLst>
              <a:gd name="adj1" fmla="val 15127271"/>
              <a:gd name="adj2" fmla="val 17260326"/>
              <a:gd name="adj3" fmla="val 657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4" name="Block Arc 53"/>
          <p:cNvSpPr/>
          <p:nvPr/>
        </p:nvSpPr>
        <p:spPr>
          <a:xfrm rot="13607340">
            <a:off x="1472569" y="1964304"/>
            <a:ext cx="2157393" cy="2157393"/>
          </a:xfrm>
          <a:prstGeom prst="blockArc">
            <a:avLst>
              <a:gd name="adj1" fmla="val 15139391"/>
              <a:gd name="adj2" fmla="val 17326093"/>
              <a:gd name="adj3" fmla="val 727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5" name="Block Arc 54"/>
          <p:cNvSpPr/>
          <p:nvPr/>
        </p:nvSpPr>
        <p:spPr>
          <a:xfrm rot="7978149">
            <a:off x="1469600" y="1964304"/>
            <a:ext cx="2157393" cy="2157393"/>
          </a:xfrm>
          <a:prstGeom prst="blockArc">
            <a:avLst>
              <a:gd name="adj1" fmla="val 15105042"/>
              <a:gd name="adj2" fmla="val 17206087"/>
              <a:gd name="adj3" fmla="val 7047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47782" y="1637432"/>
            <a:ext cx="393226" cy="42058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8" name="Straight Connector 57"/>
          <p:cNvCxnSpPr/>
          <p:nvPr/>
        </p:nvCxnSpPr>
        <p:spPr>
          <a:xfrm>
            <a:off x="2269920" y="1731840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326069" y="1781684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26069" y="1829942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282605" y="1885778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 rot="2700000">
            <a:off x="3176852" y="1952826"/>
            <a:ext cx="487628" cy="420582"/>
            <a:chOff x="3978344" y="1810078"/>
            <a:chExt cx="325478" cy="280727"/>
          </a:xfrm>
        </p:grpSpPr>
        <p:sp>
          <p:nvSpPr>
            <p:cNvPr id="63" name="Rectangle 62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 rot="5400000">
            <a:off x="3606635" y="2808458"/>
            <a:ext cx="393226" cy="4205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3676424" y="2986981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3653548" y="3016163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3605290" y="3016163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738226" y="2783927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 rot="8100000">
            <a:off x="3212962" y="3641024"/>
            <a:ext cx="487628" cy="420582"/>
            <a:chOff x="3978344" y="1810078"/>
            <a:chExt cx="325478" cy="280727"/>
          </a:xfrm>
        </p:grpSpPr>
        <p:sp>
          <p:nvSpPr>
            <p:cNvPr id="75" name="Rectangle 74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 rot="10800000">
            <a:off x="2329924" y="4037126"/>
            <a:ext cx="393226" cy="42058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2" name="Straight Connector 81"/>
          <p:cNvCxnSpPr/>
          <p:nvPr/>
        </p:nvCxnSpPr>
        <p:spPr>
          <a:xfrm rot="10800000">
            <a:off x="2315598" y="4363300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>
            <a:off x="2313384" y="4313456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0800000">
            <a:off x="2313384" y="4265198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0800000">
            <a:off x="2734392" y="4209362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13500000">
            <a:off x="1453907" y="3650019"/>
            <a:ext cx="487628" cy="420582"/>
            <a:chOff x="3978344" y="1810078"/>
            <a:chExt cx="325478" cy="280727"/>
          </a:xfrm>
        </p:grpSpPr>
        <p:sp>
          <p:nvSpPr>
            <p:cNvPr id="87" name="Rectangle 86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/>
          <p:cNvSpPr/>
          <p:nvPr/>
        </p:nvSpPr>
        <p:spPr>
          <a:xfrm rot="16200000">
            <a:off x="1147448" y="2824254"/>
            <a:ext cx="393226" cy="4205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4" name="Straight Connector 93"/>
          <p:cNvCxnSpPr/>
          <p:nvPr/>
        </p:nvCxnSpPr>
        <p:spPr>
          <a:xfrm rot="16200000">
            <a:off x="985472" y="3066313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6200000">
            <a:off x="1062282" y="3037131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6200000">
            <a:off x="1110540" y="3037131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6200000">
            <a:off x="1355148" y="3269367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 rot="18900000">
            <a:off x="1459403" y="2059424"/>
            <a:ext cx="487628" cy="420582"/>
            <a:chOff x="3978344" y="1810078"/>
            <a:chExt cx="325478" cy="280727"/>
          </a:xfrm>
        </p:grpSpPr>
        <p:sp>
          <p:nvSpPr>
            <p:cNvPr id="99" name="Rectangle 98"/>
            <p:cNvSpPr/>
            <p:nvPr/>
          </p:nvSpPr>
          <p:spPr>
            <a:xfrm>
              <a:off x="4030315" y="1810078"/>
              <a:ext cx="262467" cy="28072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3978344" y="1873093"/>
              <a:ext cx="324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015822" y="1906362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015822" y="1938573"/>
              <a:ext cx="288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986811" y="1975842"/>
              <a:ext cx="3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2372599" y="2823606"/>
            <a:ext cx="453229" cy="5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523613" y="1295248"/>
            <a:ext cx="144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2472355" y="4510925"/>
            <a:ext cx="214619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3742812" y="4102288"/>
            <a:ext cx="180000" cy="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365173" y="1680254"/>
            <a:ext cx="144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Isosceles Triangle 120"/>
          <p:cNvSpPr/>
          <p:nvPr/>
        </p:nvSpPr>
        <p:spPr>
          <a:xfrm>
            <a:off x="2504911" y="2360176"/>
            <a:ext cx="95250" cy="1128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TextBox 121"/>
          <p:cNvSpPr txBox="1"/>
          <p:nvPr/>
        </p:nvSpPr>
        <p:spPr>
          <a:xfrm>
            <a:off x="4734385" y="277666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290999" y="4465946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346579" y="1279375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916673" y="2811072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167307" y="1611408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496434" y="1642462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580072" y="4013222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113360" y="3871433"/>
            <a:ext cx="3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431672" y="2047533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1" name="Rectangle 130"/>
          <p:cNvSpPr/>
          <p:nvPr/>
        </p:nvSpPr>
        <p:spPr>
          <a:xfrm rot="1260000">
            <a:off x="6431673" y="2047533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Rectangle 131"/>
          <p:cNvSpPr/>
          <p:nvPr/>
        </p:nvSpPr>
        <p:spPr>
          <a:xfrm rot="600000">
            <a:off x="6431672" y="2047533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Rectangle 132"/>
          <p:cNvSpPr/>
          <p:nvPr/>
        </p:nvSpPr>
        <p:spPr>
          <a:xfrm rot="1860000">
            <a:off x="6431673" y="2047533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Rectangle 133"/>
          <p:cNvSpPr/>
          <p:nvPr/>
        </p:nvSpPr>
        <p:spPr>
          <a:xfrm rot="2520000">
            <a:off x="6431673" y="2047533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Rectangle 134"/>
          <p:cNvSpPr/>
          <p:nvPr/>
        </p:nvSpPr>
        <p:spPr>
          <a:xfrm rot="3120000">
            <a:off x="6427432" y="2047533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Rectangle 135"/>
          <p:cNvSpPr/>
          <p:nvPr/>
        </p:nvSpPr>
        <p:spPr>
          <a:xfrm rot="3780000">
            <a:off x="6427432" y="2047535"/>
            <a:ext cx="53935" cy="1887719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Rectangle 136"/>
          <p:cNvSpPr/>
          <p:nvPr/>
        </p:nvSpPr>
        <p:spPr>
          <a:xfrm rot="4440000">
            <a:off x="6431673" y="2047532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Rectangle 137"/>
          <p:cNvSpPr/>
          <p:nvPr/>
        </p:nvSpPr>
        <p:spPr>
          <a:xfrm rot="5040000">
            <a:off x="6430983" y="2047535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9" name="Rectangle 138"/>
          <p:cNvSpPr/>
          <p:nvPr/>
        </p:nvSpPr>
        <p:spPr>
          <a:xfrm rot="5767124">
            <a:off x="6428630" y="2052564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0" name="Rectangle 139"/>
          <p:cNvSpPr/>
          <p:nvPr/>
        </p:nvSpPr>
        <p:spPr>
          <a:xfrm rot="7027124">
            <a:off x="6428630" y="2052566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1" name="Rectangle 140"/>
          <p:cNvSpPr/>
          <p:nvPr/>
        </p:nvSpPr>
        <p:spPr>
          <a:xfrm rot="6367124">
            <a:off x="6428630" y="2052564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2" name="Rectangle 141"/>
          <p:cNvSpPr/>
          <p:nvPr/>
        </p:nvSpPr>
        <p:spPr>
          <a:xfrm rot="7627124">
            <a:off x="6428630" y="2052566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 rot="8287124">
            <a:off x="6428630" y="2052566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 rot="8887124">
            <a:off x="6429082" y="2048349"/>
            <a:ext cx="53935" cy="1887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 rot="9547124">
            <a:off x="6429080" y="2048348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6" name="Rectangle 145"/>
          <p:cNvSpPr/>
          <p:nvPr/>
        </p:nvSpPr>
        <p:spPr>
          <a:xfrm rot="10207124">
            <a:off x="6428631" y="2052566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7" name="Rectangle 146"/>
          <p:cNvSpPr/>
          <p:nvPr/>
        </p:nvSpPr>
        <p:spPr>
          <a:xfrm rot="10807124">
            <a:off x="6428702" y="2051879"/>
            <a:ext cx="53935" cy="1887719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8" name="Oval 147"/>
          <p:cNvSpPr/>
          <p:nvPr/>
        </p:nvSpPr>
        <p:spPr>
          <a:xfrm>
            <a:off x="5588472" y="2129252"/>
            <a:ext cx="1725914" cy="172591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9" name="Oval 148"/>
          <p:cNvSpPr/>
          <p:nvPr/>
        </p:nvSpPr>
        <p:spPr>
          <a:xfrm>
            <a:off x="5649618" y="2186716"/>
            <a:ext cx="1618045" cy="1618045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0" name="Group 149"/>
          <p:cNvGrpSpPr/>
          <p:nvPr/>
        </p:nvGrpSpPr>
        <p:grpSpPr>
          <a:xfrm rot="60000">
            <a:off x="5645377" y="2196281"/>
            <a:ext cx="1625656" cy="1618090"/>
            <a:chOff x="1851972" y="2653242"/>
            <a:chExt cx="1625656" cy="1618090"/>
          </a:xfrm>
        </p:grpSpPr>
        <p:sp>
          <p:nvSpPr>
            <p:cNvPr id="151" name="Rectangle 150"/>
            <p:cNvSpPr/>
            <p:nvPr/>
          </p:nvSpPr>
          <p:spPr>
            <a:xfrm rot="5400000">
              <a:off x="2634027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 rot="60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Rectangle 152"/>
            <p:cNvSpPr/>
            <p:nvPr/>
          </p:nvSpPr>
          <p:spPr>
            <a:xfrm rot="66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 rot="7200000">
              <a:off x="2634027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 rot="78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 rot="8400000">
              <a:off x="2634027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 rot="9000000">
              <a:off x="2633406" y="2653243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 rot="9600000">
              <a:off x="2633406" y="2653242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 rot="10200000">
              <a:off x="2633408" y="2653244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641638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1" name="Rectangle 160"/>
            <p:cNvSpPr/>
            <p:nvPr/>
          </p:nvSpPr>
          <p:spPr>
            <a:xfrm rot="6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2" name="Rectangle 161"/>
            <p:cNvSpPr/>
            <p:nvPr/>
          </p:nvSpPr>
          <p:spPr>
            <a:xfrm rot="12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3" name="Rectangle 162"/>
            <p:cNvSpPr/>
            <p:nvPr/>
          </p:nvSpPr>
          <p:spPr>
            <a:xfrm rot="1800000">
              <a:off x="2641638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4" name="Rectangle 163"/>
            <p:cNvSpPr/>
            <p:nvPr/>
          </p:nvSpPr>
          <p:spPr>
            <a:xfrm rot="24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5" name="Rectangle 164"/>
            <p:cNvSpPr/>
            <p:nvPr/>
          </p:nvSpPr>
          <p:spPr>
            <a:xfrm rot="3000000">
              <a:off x="2641637" y="265328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6" name="Rectangle 165"/>
            <p:cNvSpPr/>
            <p:nvPr/>
          </p:nvSpPr>
          <p:spPr>
            <a:xfrm rot="3600000">
              <a:off x="2641637" y="265390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Rectangle 166"/>
            <p:cNvSpPr/>
            <p:nvPr/>
          </p:nvSpPr>
          <p:spPr>
            <a:xfrm rot="4200000">
              <a:off x="2641635" y="2653907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Rectangle 167"/>
            <p:cNvSpPr/>
            <p:nvPr/>
          </p:nvSpPr>
          <p:spPr>
            <a:xfrm rot="4800000">
              <a:off x="2641638" y="2653906"/>
              <a:ext cx="53935" cy="16180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69" name="Oval 168"/>
          <p:cNvSpPr/>
          <p:nvPr/>
        </p:nvSpPr>
        <p:spPr>
          <a:xfrm>
            <a:off x="5787822" y="2330298"/>
            <a:ext cx="1348371" cy="1348371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0" name="Block Arc 169"/>
          <p:cNvSpPr/>
          <p:nvPr/>
        </p:nvSpPr>
        <p:spPr>
          <a:xfrm>
            <a:off x="5379942" y="1931035"/>
            <a:ext cx="2157393" cy="2157393"/>
          </a:xfrm>
          <a:prstGeom prst="blockArc">
            <a:avLst>
              <a:gd name="adj1" fmla="val 14845395"/>
              <a:gd name="adj2" fmla="val 17539353"/>
              <a:gd name="adj3" fmla="val 6528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1" name="Block Arc 170"/>
          <p:cNvSpPr/>
          <p:nvPr/>
        </p:nvSpPr>
        <p:spPr>
          <a:xfrm rot="10800000">
            <a:off x="5379944" y="1925787"/>
            <a:ext cx="2157393" cy="2157393"/>
          </a:xfrm>
          <a:prstGeom prst="blockArc">
            <a:avLst>
              <a:gd name="adj1" fmla="val 14829895"/>
              <a:gd name="adj2" fmla="val 17600501"/>
              <a:gd name="adj3" fmla="val 7400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2" name="Block Arc 171"/>
          <p:cNvSpPr/>
          <p:nvPr/>
        </p:nvSpPr>
        <p:spPr>
          <a:xfrm rot="5400000">
            <a:off x="5383313" y="1931035"/>
            <a:ext cx="2157393" cy="2157393"/>
          </a:xfrm>
          <a:prstGeom prst="blockArc">
            <a:avLst>
              <a:gd name="adj1" fmla="val 15054509"/>
              <a:gd name="adj2" fmla="val 17235929"/>
              <a:gd name="adj3" fmla="val 6735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3" name="Block Arc 172"/>
          <p:cNvSpPr/>
          <p:nvPr/>
        </p:nvSpPr>
        <p:spPr>
          <a:xfrm rot="16200000">
            <a:off x="5383310" y="1932330"/>
            <a:ext cx="2157393" cy="2157393"/>
          </a:xfrm>
          <a:prstGeom prst="blockArc">
            <a:avLst>
              <a:gd name="adj1" fmla="val 15189465"/>
              <a:gd name="adj2" fmla="val 17328168"/>
              <a:gd name="adj3" fmla="val 6743"/>
            </a:avLst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4" name="Block Arc 173"/>
          <p:cNvSpPr/>
          <p:nvPr/>
        </p:nvSpPr>
        <p:spPr>
          <a:xfrm rot="2799971">
            <a:off x="5379944" y="1931035"/>
            <a:ext cx="2157393" cy="2157393"/>
          </a:xfrm>
          <a:prstGeom prst="blockArc">
            <a:avLst>
              <a:gd name="adj1" fmla="val 15114862"/>
              <a:gd name="adj2" fmla="val 17246309"/>
              <a:gd name="adj3" fmla="val 6806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5" name="Block Arc 174"/>
          <p:cNvSpPr/>
          <p:nvPr/>
        </p:nvSpPr>
        <p:spPr>
          <a:xfrm rot="18807083">
            <a:off x="5383313" y="1931035"/>
            <a:ext cx="2157393" cy="2157393"/>
          </a:xfrm>
          <a:prstGeom prst="blockArc">
            <a:avLst>
              <a:gd name="adj1" fmla="val 15127271"/>
              <a:gd name="adj2" fmla="val 17260326"/>
              <a:gd name="adj3" fmla="val 657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6" name="Block Arc 175"/>
          <p:cNvSpPr/>
          <p:nvPr/>
        </p:nvSpPr>
        <p:spPr>
          <a:xfrm rot="13607340">
            <a:off x="5375702" y="1930436"/>
            <a:ext cx="2157393" cy="2157393"/>
          </a:xfrm>
          <a:prstGeom prst="blockArc">
            <a:avLst>
              <a:gd name="adj1" fmla="val 15139391"/>
              <a:gd name="adj2" fmla="val 17326093"/>
              <a:gd name="adj3" fmla="val 7270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7" name="Block Arc 176"/>
          <p:cNvSpPr/>
          <p:nvPr/>
        </p:nvSpPr>
        <p:spPr>
          <a:xfrm rot="7978149">
            <a:off x="5372733" y="1930436"/>
            <a:ext cx="2157393" cy="2157393"/>
          </a:xfrm>
          <a:prstGeom prst="blockArc">
            <a:avLst>
              <a:gd name="adj1" fmla="val 15105042"/>
              <a:gd name="adj2" fmla="val 17206087"/>
              <a:gd name="adj3" fmla="val 70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6250915" y="1603564"/>
            <a:ext cx="393226" cy="42058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6173053" y="1697972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229202" y="1747816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229202" y="1796074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6185738" y="1851910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 rot="2700000">
            <a:off x="7148867" y="1940639"/>
            <a:ext cx="393226" cy="42058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5" name="Straight Connector 184"/>
          <p:cNvCxnSpPr/>
          <p:nvPr/>
        </p:nvCxnSpPr>
        <p:spPr>
          <a:xfrm rot="2700000">
            <a:off x="7162251" y="2046525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2700000">
            <a:off x="7174608" y="2102404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2700000">
            <a:off x="7140485" y="2136527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2700000">
            <a:off x="7125559" y="2011794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 rot="5400000">
            <a:off x="7509768" y="2774590"/>
            <a:ext cx="393226" cy="42058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0" name="Straight Connector 189"/>
          <p:cNvCxnSpPr/>
          <p:nvPr/>
        </p:nvCxnSpPr>
        <p:spPr>
          <a:xfrm rot="5400000">
            <a:off x="7579557" y="2953113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rot="5400000">
            <a:off x="7556681" y="2982295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rot="5400000">
            <a:off x="7508423" y="2982295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rot="5400000">
            <a:off x="7641359" y="2750059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 rot="8100000">
            <a:off x="7141615" y="3628837"/>
            <a:ext cx="393226" cy="4205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6" name="Straight Connector 195"/>
          <p:cNvCxnSpPr/>
          <p:nvPr/>
        </p:nvCxnSpPr>
        <p:spPr>
          <a:xfrm rot="8100000">
            <a:off x="7199926" y="3898606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rot="8100000">
            <a:off x="7171015" y="3883996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8100000">
            <a:off x="7136891" y="3849872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rot="8100000">
            <a:off x="7450397" y="3646174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 rot="10800000">
            <a:off x="6233057" y="4003258"/>
            <a:ext cx="393226" cy="42058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1" name="Straight Connector 200"/>
          <p:cNvCxnSpPr/>
          <p:nvPr/>
        </p:nvCxnSpPr>
        <p:spPr>
          <a:xfrm rot="10800000">
            <a:off x="6218731" y="4329432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10800000">
            <a:off x="6216517" y="4279588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10800000">
            <a:off x="6216517" y="4231330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10800000">
            <a:off x="6637525" y="4175494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 rot="13500000">
            <a:off x="5382560" y="3594470"/>
            <a:ext cx="393226" cy="42058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7" name="Straight Connector 206"/>
          <p:cNvCxnSpPr/>
          <p:nvPr/>
        </p:nvCxnSpPr>
        <p:spPr>
          <a:xfrm rot="13500000">
            <a:off x="5276989" y="3909166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rot="13500000">
            <a:off x="5318566" y="3853287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rot="13500000">
            <a:off x="5352690" y="3819164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rot="13500000">
            <a:off x="5745159" y="3943897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 rot="16200000">
            <a:off x="5050581" y="2790386"/>
            <a:ext cx="393226" cy="420582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2" name="Straight Connector 211"/>
          <p:cNvCxnSpPr/>
          <p:nvPr/>
        </p:nvCxnSpPr>
        <p:spPr>
          <a:xfrm rot="16200000">
            <a:off x="4888605" y="3032445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16200000">
            <a:off x="4965415" y="3003263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rot="16200000">
            <a:off x="5013673" y="3003263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rot="16200000">
            <a:off x="5258281" y="3235499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 rot="18900000">
            <a:off x="5431418" y="2003875"/>
            <a:ext cx="393226" cy="42058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8" name="Straight Connector 217"/>
          <p:cNvCxnSpPr/>
          <p:nvPr/>
        </p:nvCxnSpPr>
        <p:spPr>
          <a:xfrm rot="18900000">
            <a:off x="5280919" y="2154688"/>
            <a:ext cx="4854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rot="18900000">
            <a:off x="5363765" y="2169298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18900000">
            <a:off x="5397889" y="2203422"/>
            <a:ext cx="431479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rot="18900000">
            <a:off x="5461927" y="2407120"/>
            <a:ext cx="5393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6275732" y="2789738"/>
            <a:ext cx="453229" cy="5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cxnSp>
        <p:nvCxnSpPr>
          <p:cNvPr id="223" name="Straight Connector 222"/>
          <p:cNvCxnSpPr/>
          <p:nvPr/>
        </p:nvCxnSpPr>
        <p:spPr>
          <a:xfrm flipV="1">
            <a:off x="6426746" y="1329116"/>
            <a:ext cx="144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6375488" y="4493991"/>
            <a:ext cx="214619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7645945" y="4068420"/>
            <a:ext cx="180000" cy="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5268306" y="1646386"/>
            <a:ext cx="144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Isosceles Triangle 226"/>
          <p:cNvSpPr/>
          <p:nvPr/>
        </p:nvSpPr>
        <p:spPr>
          <a:xfrm rot="60000">
            <a:off x="6423902" y="2331594"/>
            <a:ext cx="95250" cy="1128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9" name="Arc 228"/>
          <p:cNvSpPr/>
          <p:nvPr/>
        </p:nvSpPr>
        <p:spPr>
          <a:xfrm>
            <a:off x="5975056" y="2551932"/>
            <a:ext cx="914400" cy="914400"/>
          </a:xfrm>
          <a:prstGeom prst="arc">
            <a:avLst>
              <a:gd name="adj1" fmla="val 15234552"/>
              <a:gd name="adj2" fmla="val 17672266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593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Torque-Speed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39087"/>
            <a:ext cx="8229600" cy="461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It is important to know how to read a torque/speed curve.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It describes what a stepper motor can and cannot do.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r>
              <a:rPr lang="en-AU" sz="1800" dirty="0">
                <a:solidFill>
                  <a:schemeClr val="bg1"/>
                </a:solidFill>
              </a:rPr>
              <a:t>Start/Stop Region</a:t>
            </a:r>
            <a:r>
              <a:rPr lang="en-AU" sz="1800" dirty="0"/>
              <a:t>: For any load value in this region, the motor can start, stop or reverse “instantly” (no ramping required) at the corresponding speed.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98163" y="2050453"/>
            <a:ext cx="0" cy="12439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98163" y="3294382"/>
            <a:ext cx="3303917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379581" y="2481773"/>
            <a:ext cx="4063042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>
            <a:off x="383894" y="2479185"/>
            <a:ext cx="4671204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71268" y="2188505"/>
            <a:ext cx="14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 / Nm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9332" y="3025559"/>
            <a:ext cx="28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 / Pulse per second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0133" y="1823427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Holding Torque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5729" y="2335602"/>
            <a:ext cx="214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Pulled-out Torque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0903" y="3395395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Pulled-in Torque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0133" y="2629424"/>
            <a:ext cx="14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Start/Stop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9142" y="3414800"/>
            <a:ext cx="163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Slew  Region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80133" y="2149033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18153" y="2672417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076018" y="3084648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30549" y="3105760"/>
            <a:ext cx="187604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1268" y="1823427"/>
            <a:ext cx="7660257" cy="20212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7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Torque-Speed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39087"/>
            <a:ext cx="8229600" cy="461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It is important to know how to read a </a:t>
            </a:r>
            <a:r>
              <a:rPr lang="en-AU" dirty="0">
                <a:solidFill>
                  <a:schemeClr val="bg1"/>
                </a:solidFill>
              </a:rPr>
              <a:t>torque/speed curve</a:t>
            </a:r>
            <a:r>
              <a:rPr lang="en-AU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It describes what a stepper motor can and cannot do.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AU" sz="800" dirty="0"/>
          </a:p>
          <a:p>
            <a:pPr lvl="1">
              <a:lnSpc>
                <a:spcPct val="100000"/>
              </a:lnSpc>
            </a:pPr>
            <a:endParaRPr lang="en-AU" sz="18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AU" sz="1800" dirty="0">
                <a:solidFill>
                  <a:schemeClr val="bg1"/>
                </a:solidFill>
              </a:rPr>
              <a:t>Pull-in Torque</a:t>
            </a:r>
            <a:r>
              <a:rPr lang="en-AU" sz="1800" dirty="0"/>
              <a:t>: Maximum torque at given speeds for which the motor can start, stop or reverse instantaneously with the input pulses. 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98163" y="2050453"/>
            <a:ext cx="0" cy="12439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98163" y="3294382"/>
            <a:ext cx="3303917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379581" y="2481773"/>
            <a:ext cx="4063042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>
            <a:off x="383894" y="2479185"/>
            <a:ext cx="4671204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71268" y="2188505"/>
            <a:ext cx="14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 / Nm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9332" y="3025559"/>
            <a:ext cx="28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 / Pulse per second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0133" y="1823427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Holding Torque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5729" y="2335602"/>
            <a:ext cx="221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Pulled-out Torque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0903" y="3395395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Pulled-in Torque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0133" y="2629424"/>
            <a:ext cx="14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Start/Stop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9142" y="3414800"/>
            <a:ext cx="163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Slew  Region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80133" y="2149033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18153" y="2672417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076018" y="3084648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30549" y="3105760"/>
            <a:ext cx="187604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1268" y="1823427"/>
            <a:ext cx="7660257" cy="20212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5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Torque-Speed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39087"/>
            <a:ext cx="8229600" cy="461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It is important to know how to read a torque/speed curve.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It describes what a stepper motor can and cannot do.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r>
              <a:rPr lang="en-AU" sz="1800" dirty="0">
                <a:solidFill>
                  <a:schemeClr val="bg1"/>
                </a:solidFill>
              </a:rPr>
              <a:t>Slew Region</a:t>
            </a:r>
            <a:r>
              <a:rPr lang="en-AU" sz="1800" dirty="0"/>
              <a:t>: To maintain synchronism, the motor speed must be ramped (adjusted gradually).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98163" y="2050453"/>
            <a:ext cx="0" cy="12439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98163" y="3294382"/>
            <a:ext cx="3303917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379581" y="2481773"/>
            <a:ext cx="4063042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>
            <a:off x="383894" y="2479185"/>
            <a:ext cx="4671204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71268" y="2188505"/>
            <a:ext cx="14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 / Nm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9332" y="3025559"/>
            <a:ext cx="28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 / Pulse per second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0133" y="1823427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Holding Torque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5729" y="2335602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Pulled-out Torque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0903" y="3395395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Pulled-in Torque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0133" y="2629424"/>
            <a:ext cx="14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Start/Stop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9142" y="3414800"/>
            <a:ext cx="163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Slew  Region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80133" y="2149033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18153" y="2672417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076018" y="3084648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30549" y="3105760"/>
            <a:ext cx="187604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1268" y="1823427"/>
            <a:ext cx="7660257" cy="20212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0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Torque-Speed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39087"/>
            <a:ext cx="8229600" cy="461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It is important to know how to read a </a:t>
            </a:r>
            <a:r>
              <a:rPr lang="en-AU" dirty="0">
                <a:solidFill>
                  <a:schemeClr val="bg1"/>
                </a:solidFill>
              </a:rPr>
              <a:t>torque/speed curve</a:t>
            </a:r>
            <a:r>
              <a:rPr lang="en-AU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It describes what a stepper motor can and cannot do.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AU" sz="800" dirty="0"/>
          </a:p>
          <a:p>
            <a:pPr lvl="1">
              <a:lnSpc>
                <a:spcPct val="100000"/>
              </a:lnSpc>
            </a:pPr>
            <a:endParaRPr lang="en-AU" sz="18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AU" sz="1800" dirty="0">
                <a:solidFill>
                  <a:schemeClr val="bg1"/>
                </a:solidFill>
              </a:rPr>
              <a:t>Pull-out Torque</a:t>
            </a:r>
            <a:r>
              <a:rPr lang="en-AU" sz="1800" dirty="0"/>
              <a:t>: Maximum torque at given speeds that motor can generate while running in synchronism. If the motor runs outside of this curve, it will stall.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98163" y="2050453"/>
            <a:ext cx="0" cy="12439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98163" y="3294382"/>
            <a:ext cx="3303917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379581" y="2481773"/>
            <a:ext cx="4063042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>
            <a:off x="383894" y="2479185"/>
            <a:ext cx="4671204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71268" y="2188505"/>
            <a:ext cx="14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 / Nm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9332" y="3025559"/>
            <a:ext cx="28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 / Pulse per second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0133" y="1823427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Holding Torque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5729" y="2335602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Pulled-out Torque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0903" y="3395395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Pulled-in Torque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0133" y="2629424"/>
            <a:ext cx="14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Start/Stop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9142" y="3414800"/>
            <a:ext cx="163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Slew  Region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80133" y="2149033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18153" y="2672417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076018" y="3084648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30549" y="3105760"/>
            <a:ext cx="187604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1268" y="1823427"/>
            <a:ext cx="7660257" cy="20212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30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Torque-Speed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39087"/>
            <a:ext cx="8229600" cy="46108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It is important to know how to read a </a:t>
            </a:r>
            <a:r>
              <a:rPr lang="en-AU" dirty="0">
                <a:solidFill>
                  <a:schemeClr val="bg1"/>
                </a:solidFill>
              </a:rPr>
              <a:t>torque/speed curve</a:t>
            </a:r>
            <a:r>
              <a:rPr lang="en-AU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It describes what a stepper motor can and cannot do.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</a:pPr>
            <a:endParaRPr lang="en-AU" sz="18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AU" sz="800" dirty="0"/>
          </a:p>
          <a:p>
            <a:pPr lvl="1">
              <a:lnSpc>
                <a:spcPct val="100000"/>
              </a:lnSpc>
            </a:pPr>
            <a:endParaRPr lang="en-AU" sz="18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AU" sz="1800" dirty="0">
                <a:solidFill>
                  <a:schemeClr val="bg1"/>
                </a:solidFill>
              </a:rPr>
              <a:t>Holding Torque</a:t>
            </a:r>
            <a:r>
              <a:rPr lang="en-AU" sz="1800" dirty="0"/>
              <a:t>:  Amount of torque that the motor produces when it has rated current flowing through the windings but the motor is at rest.</a:t>
            </a:r>
          </a:p>
          <a:p>
            <a:pPr lvl="1">
              <a:lnSpc>
                <a:spcPct val="100000"/>
              </a:lnSpc>
            </a:pPr>
            <a:endParaRPr lang="en-AU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98163" y="2050453"/>
            <a:ext cx="0" cy="12439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98163" y="3294382"/>
            <a:ext cx="3303917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379581" y="2481773"/>
            <a:ext cx="4063042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>
            <a:off x="383894" y="2479185"/>
            <a:ext cx="4671204" cy="1630393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71268" y="2188505"/>
            <a:ext cx="14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 / Nm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9332" y="3025559"/>
            <a:ext cx="28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 / Pulse per second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80133" y="1823427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Holding Torque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5729" y="2335602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Pulled-out Torque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0903" y="3395395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Pulled-in Torque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0133" y="2629424"/>
            <a:ext cx="14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Start/Stop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9142" y="3414800"/>
            <a:ext cx="163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Slew  Region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80133" y="2149033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18153" y="2672417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076018" y="3084648"/>
            <a:ext cx="273889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30549" y="3105760"/>
            <a:ext cx="187604" cy="330152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1268" y="1823427"/>
            <a:ext cx="7660257" cy="202127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7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Advantages and Disadvantages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3475"/>
            <a:ext cx="8229600" cy="420460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Advantages</a:t>
            </a:r>
            <a:r>
              <a:rPr lang="en-AU" dirty="0"/>
              <a:t>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No feedback required: Rotation angle is proportional to input pulse.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Precise positioning and repeatability: Good stepper motors have an accuracy of 3-5% of a step, and this error is non-cumulative.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Motor has full torque at standstill if windings are energized.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Rotor remains in a position and can withstand an opposing torque up to a value called the “holding torque”.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High torque at start-up and low speeds.</a:t>
            </a:r>
            <a:endParaRPr lang="en-AU" dirty="0"/>
          </a:p>
        </p:txBody>
      </p:sp>
      <p:sp>
        <p:nvSpPr>
          <p:cNvPr id="40" name="Text Placeholder 2"/>
          <p:cNvSpPr txBox="1">
            <a:spLocks/>
          </p:cNvSpPr>
          <p:nvPr/>
        </p:nvSpPr>
        <p:spPr>
          <a:xfrm>
            <a:off x="457200" y="3783442"/>
            <a:ext cx="5528733" cy="225329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390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Advantages and Disadvantages</a:t>
            </a:r>
          </a:p>
        </p:txBody>
      </p:sp>
      <p:grpSp>
        <p:nvGrpSpPr>
          <p:cNvPr id="4" name="Group 3"/>
          <p:cNvGrpSpPr/>
          <p:nvPr/>
        </p:nvGrpSpPr>
        <p:grpSpPr>
          <a:xfrm rot="16200000">
            <a:off x="6098342" y="2289952"/>
            <a:ext cx="1080000" cy="1080000"/>
            <a:chOff x="3161069" y="2461880"/>
            <a:chExt cx="1080000" cy="1080000"/>
          </a:xfrm>
        </p:grpSpPr>
        <p:sp>
          <p:nvSpPr>
            <p:cNvPr id="5" name="Pie 4"/>
            <p:cNvSpPr/>
            <p:nvPr/>
          </p:nvSpPr>
          <p:spPr>
            <a:xfrm rot="10800000"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>
              <a:off x="3161069" y="2461880"/>
              <a:ext cx="1080000" cy="1080000"/>
            </a:xfrm>
            <a:prstGeom prst="pie">
              <a:avLst>
                <a:gd name="adj1" fmla="val 0"/>
                <a:gd name="adj2" fmla="val 10786464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53195" y="267447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2542" y="266207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9008" y="3511068"/>
            <a:ext cx="338667" cy="292234"/>
          </a:xfrm>
          <a:prstGeom prst="rect">
            <a:avLst/>
          </a:prstGeom>
          <a:solidFill>
            <a:srgbClr val="FF99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6164161" y="3551215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47793" y="3612126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47793" y="3671391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43517" y="373065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81095" y="3765896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5619627" y="2696864"/>
            <a:ext cx="338667" cy="292234"/>
          </a:xfrm>
          <a:prstGeom prst="rect">
            <a:avLst/>
          </a:prstGeom>
          <a:solidFill>
            <a:srgbClr val="FF99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rot="16200000">
            <a:off x="5340990" y="2975161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5545901" y="28355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>
            <a:off x="5605166" y="2835529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>
            <a:off x="5664432" y="2839805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5753671" y="3156227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7291906" y="2680222"/>
            <a:ext cx="338667" cy="292234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Connector 21"/>
          <p:cNvCxnSpPr/>
          <p:nvPr/>
        </p:nvCxnSpPr>
        <p:spPr>
          <a:xfrm rot="16200000">
            <a:off x="7013269" y="2958519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7218180" y="281888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7277445" y="2818887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7336711" y="282316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7425950" y="3139585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61228" y="1838555"/>
            <a:ext cx="338667" cy="292234"/>
          </a:xfrm>
          <a:prstGeom prst="rect">
            <a:avLst/>
          </a:prstGeom>
          <a:solidFill>
            <a:srgbClr val="FF99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Connector 27"/>
          <p:cNvCxnSpPr/>
          <p:nvPr/>
        </p:nvCxnSpPr>
        <p:spPr>
          <a:xfrm>
            <a:off x="6156381" y="1878702"/>
            <a:ext cx="68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40013" y="1939613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40013" y="1998878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35737" y="2058144"/>
            <a:ext cx="396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73315" y="2093383"/>
            <a:ext cx="288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c 32"/>
          <p:cNvSpPr/>
          <p:nvPr/>
        </p:nvSpPr>
        <p:spPr>
          <a:xfrm rot="21156539">
            <a:off x="6069207" y="2157612"/>
            <a:ext cx="1260000" cy="1260000"/>
          </a:xfrm>
          <a:prstGeom prst="arc">
            <a:avLst>
              <a:gd name="adj1" fmla="val 17804561"/>
              <a:gd name="adj2" fmla="val 2031832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/>
          <p:cNvSpPr txBox="1"/>
          <p:nvPr/>
        </p:nvSpPr>
        <p:spPr>
          <a:xfrm>
            <a:off x="6876908" y="183891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07860" y="3494419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97494" y="223342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69773" y="2233428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987284" y="3548960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93664" y="2299049"/>
            <a:ext cx="168714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/>
          <p:cNvSpPr txBox="1">
            <a:spLocks/>
          </p:cNvSpPr>
          <p:nvPr/>
        </p:nvSpPr>
        <p:spPr>
          <a:xfrm>
            <a:off x="559944" y="1250870"/>
            <a:ext cx="4527871" cy="225329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Disadvantages</a:t>
            </a:r>
            <a:r>
              <a:rPr lang="en-AU" dirty="0"/>
              <a:t>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Resonance can occur if not properly controlled.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Not easy to operate at extremely high speed.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Due to inertia of rotor and attached load, rotation might not move, or might exceed the desired number of steps </a:t>
            </a:r>
            <a:r>
              <a:rPr lang="en-AU" sz="1800" dirty="0">
                <a:sym typeface="Wingdings" pitchFamily="2" charset="2"/>
              </a:rPr>
              <a:t> “Slip”</a:t>
            </a:r>
            <a:r>
              <a:rPr lang="en-AU" sz="1800" dirty="0"/>
              <a:t>. The motor must be sufficiently oversized to prevent this.</a:t>
            </a:r>
            <a:endParaRPr lang="en-AU" dirty="0"/>
          </a:p>
        </p:txBody>
      </p:sp>
      <p:sp>
        <p:nvSpPr>
          <p:cNvPr id="41" name="Arc 40"/>
          <p:cNvSpPr/>
          <p:nvPr/>
        </p:nvSpPr>
        <p:spPr>
          <a:xfrm rot="3327257">
            <a:off x="5957210" y="2198610"/>
            <a:ext cx="1260000" cy="1260000"/>
          </a:xfrm>
          <a:prstGeom prst="arc">
            <a:avLst>
              <a:gd name="adj1" fmla="val 18910442"/>
              <a:gd name="adj2" fmla="val 19697864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Arc 41"/>
          <p:cNvSpPr/>
          <p:nvPr/>
        </p:nvSpPr>
        <p:spPr>
          <a:xfrm rot="864114">
            <a:off x="5958220" y="2202783"/>
            <a:ext cx="1260000" cy="1260000"/>
          </a:xfrm>
          <a:prstGeom prst="arc">
            <a:avLst>
              <a:gd name="adj1" fmla="val 18910442"/>
              <a:gd name="adj2" fmla="val 19697864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Arc 42"/>
          <p:cNvSpPr/>
          <p:nvPr/>
        </p:nvSpPr>
        <p:spPr>
          <a:xfrm rot="3327257">
            <a:off x="6006996" y="2225209"/>
            <a:ext cx="1260000" cy="1260000"/>
          </a:xfrm>
          <a:prstGeom prst="arc">
            <a:avLst>
              <a:gd name="adj1" fmla="val 18910442"/>
              <a:gd name="adj2" fmla="val 19697864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Arc 43"/>
          <p:cNvSpPr/>
          <p:nvPr/>
        </p:nvSpPr>
        <p:spPr>
          <a:xfrm rot="864114">
            <a:off x="6006995" y="2171952"/>
            <a:ext cx="1260000" cy="1260000"/>
          </a:xfrm>
          <a:prstGeom prst="arc">
            <a:avLst>
              <a:gd name="adj1" fmla="val 18910442"/>
              <a:gd name="adj2" fmla="val 19697864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7893854" y="2418095"/>
            <a:ext cx="0" cy="73813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893854" y="3156226"/>
            <a:ext cx="694266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748973" y="201659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2"/>
                </a:solidFill>
              </a:rPr>
              <a:t>θ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67987" y="3185286"/>
            <a:ext cx="29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53" name="Arc 52"/>
          <p:cNvSpPr/>
          <p:nvPr/>
        </p:nvSpPr>
        <p:spPr>
          <a:xfrm rot="14655723">
            <a:off x="5982686" y="2181070"/>
            <a:ext cx="1260000" cy="1260000"/>
          </a:xfrm>
          <a:prstGeom prst="arc">
            <a:avLst>
              <a:gd name="adj1" fmla="val 18910442"/>
              <a:gd name="adj2" fmla="val 19698999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Arc 53"/>
          <p:cNvSpPr/>
          <p:nvPr/>
        </p:nvSpPr>
        <p:spPr>
          <a:xfrm rot="14655723">
            <a:off x="6038231" y="2208276"/>
            <a:ext cx="1260000" cy="1260000"/>
          </a:xfrm>
          <a:prstGeom prst="arc">
            <a:avLst>
              <a:gd name="adj1" fmla="val 18910442"/>
              <a:gd name="adj2" fmla="val 19698999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Arc 54"/>
          <p:cNvSpPr/>
          <p:nvPr/>
        </p:nvSpPr>
        <p:spPr>
          <a:xfrm rot="11459230">
            <a:off x="6025407" y="2169236"/>
            <a:ext cx="1260000" cy="1260000"/>
          </a:xfrm>
          <a:prstGeom prst="arc">
            <a:avLst>
              <a:gd name="adj1" fmla="val 18910442"/>
              <a:gd name="adj2" fmla="val 19698999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Arc 55"/>
          <p:cNvSpPr/>
          <p:nvPr/>
        </p:nvSpPr>
        <p:spPr>
          <a:xfrm rot="11565899">
            <a:off x="5982611" y="2199808"/>
            <a:ext cx="1260000" cy="1260000"/>
          </a:xfrm>
          <a:prstGeom prst="arc">
            <a:avLst>
              <a:gd name="adj1" fmla="val 18910442"/>
              <a:gd name="adj2" fmla="val 19698999"/>
            </a:avLst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 56"/>
          <p:cNvSpPr/>
          <p:nvPr/>
        </p:nvSpPr>
        <p:spPr>
          <a:xfrm>
            <a:off x="7885387" y="2608406"/>
            <a:ext cx="575733" cy="566755"/>
          </a:xfrm>
          <a:custGeom>
            <a:avLst/>
            <a:gdLst>
              <a:gd name="connsiteX0" fmla="*/ 0 w 575733"/>
              <a:gd name="connsiteY0" fmla="*/ 566755 h 566755"/>
              <a:gd name="connsiteX1" fmla="*/ 101600 w 575733"/>
              <a:gd name="connsiteY1" fmla="*/ 33355 h 566755"/>
              <a:gd name="connsiteX2" fmla="*/ 186267 w 575733"/>
              <a:gd name="connsiteY2" fmla="*/ 75689 h 566755"/>
              <a:gd name="connsiteX3" fmla="*/ 220133 w 575733"/>
              <a:gd name="connsiteY3" fmla="*/ 236555 h 566755"/>
              <a:gd name="connsiteX4" fmla="*/ 287867 w 575733"/>
              <a:gd name="connsiteY4" fmla="*/ 101089 h 566755"/>
              <a:gd name="connsiteX5" fmla="*/ 347133 w 575733"/>
              <a:gd name="connsiteY5" fmla="*/ 160355 h 566755"/>
              <a:gd name="connsiteX6" fmla="*/ 414867 w 575733"/>
              <a:gd name="connsiteY6" fmla="*/ 134955 h 566755"/>
              <a:gd name="connsiteX7" fmla="*/ 575733 w 575733"/>
              <a:gd name="connsiteY7" fmla="*/ 134955 h 56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733" h="566755">
                <a:moveTo>
                  <a:pt x="0" y="566755"/>
                </a:moveTo>
                <a:cubicBezTo>
                  <a:pt x="35277" y="340977"/>
                  <a:pt x="70555" y="115199"/>
                  <a:pt x="101600" y="33355"/>
                </a:cubicBezTo>
                <a:cubicBezTo>
                  <a:pt x="132645" y="-48489"/>
                  <a:pt x="166512" y="41822"/>
                  <a:pt x="186267" y="75689"/>
                </a:cubicBezTo>
                <a:cubicBezTo>
                  <a:pt x="206022" y="109556"/>
                  <a:pt x="203200" y="232322"/>
                  <a:pt x="220133" y="236555"/>
                </a:cubicBezTo>
                <a:cubicBezTo>
                  <a:pt x="237066" y="240788"/>
                  <a:pt x="266700" y="113789"/>
                  <a:pt x="287867" y="101089"/>
                </a:cubicBezTo>
                <a:cubicBezTo>
                  <a:pt x="309034" y="88389"/>
                  <a:pt x="325966" y="154711"/>
                  <a:pt x="347133" y="160355"/>
                </a:cubicBezTo>
                <a:cubicBezTo>
                  <a:pt x="368300" y="165999"/>
                  <a:pt x="376767" y="139188"/>
                  <a:pt x="414867" y="134955"/>
                </a:cubicBezTo>
                <a:cubicBezTo>
                  <a:pt x="452967" y="130722"/>
                  <a:pt x="514350" y="132838"/>
                  <a:pt x="575733" y="134955"/>
                </a:cubicBezTo>
              </a:path>
            </a:pathLst>
          </a:cu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1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5" grpId="0" animBg="1"/>
      <p:bldP spid="21" grpId="0" animBg="1"/>
      <p:bldP spid="27" grpId="0" animBg="1"/>
      <p:bldP spid="33" grpId="0" animBg="1"/>
      <p:bldP spid="34" grpId="0"/>
      <p:bldP spid="35" grpId="0"/>
      <p:bldP spid="36" grpId="0"/>
      <p:bldP spid="37" grpId="0"/>
      <p:bldP spid="41" grpId="0" animBg="1"/>
      <p:bldP spid="42" grpId="0" animBg="1"/>
      <p:bldP spid="43" grpId="0" animBg="1"/>
      <p:bldP spid="44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6632E-EFDD-4C0D-ACF0-A93724B2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49" r="41267" b="8118"/>
          <a:stretch/>
        </p:blipFill>
        <p:spPr>
          <a:xfrm>
            <a:off x="1090246" y="885345"/>
            <a:ext cx="6937131" cy="2897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FFF50-7A60-4EFD-8A40-E439AF878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42" t="-3404"/>
          <a:stretch/>
        </p:blipFill>
        <p:spPr>
          <a:xfrm>
            <a:off x="2518996" y="3782551"/>
            <a:ext cx="4079630" cy="29351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98DD89-5B69-4CAF-B69C-F7CEFA88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1E0EEC"/>
                </a:solidFill>
              </a:rPr>
              <a:t>Floppy Disk Drive Steps</a:t>
            </a:r>
          </a:p>
        </p:txBody>
      </p:sp>
    </p:spTree>
    <p:extLst>
      <p:ext uri="{BB962C8B-B14F-4D97-AF65-F5344CB8AC3E}">
        <p14:creationId xmlns:p14="http://schemas.microsoft.com/office/powerpoint/2010/main" val="3545642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FFF50-7A60-4EFD-8A40-E439AF878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42" t="-3404"/>
          <a:stretch/>
        </p:blipFill>
        <p:spPr>
          <a:xfrm>
            <a:off x="382467" y="1352229"/>
            <a:ext cx="2654542" cy="19098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98DD89-5B69-4CAF-B69C-F7CEFA88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1E0EEC"/>
                </a:solidFill>
              </a:rPr>
              <a:t>Floppy Disk Drive Steps</a:t>
            </a:r>
          </a:p>
        </p:txBody>
      </p:sp>
      <p:pic>
        <p:nvPicPr>
          <p:cNvPr id="6146" name="F4A515AE-A808-479B-A5D5-DA09F141F882" descr="Image">
            <a:extLst>
              <a:ext uri="{FF2B5EF4-FFF2-40B4-BE49-F238E27FC236}">
                <a16:creationId xmlns:a16="http://schemas.microsoft.com/office/drawing/2014/main" id="{3815FF62-01E7-4E62-8041-F47F2FA48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4340" b="12089"/>
          <a:stretch/>
        </p:blipFill>
        <p:spPr bwMode="auto">
          <a:xfrm>
            <a:off x="382466" y="3595940"/>
            <a:ext cx="2654542" cy="278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DE30B-FF91-442D-A3BC-A93005F64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49" r="41267" b="8118"/>
          <a:stretch/>
        </p:blipFill>
        <p:spPr>
          <a:xfrm>
            <a:off x="3146704" y="956345"/>
            <a:ext cx="5920577" cy="247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34753-A15D-456F-AE6D-2CA8655BBC2E}"/>
              </a:ext>
            </a:extLst>
          </p:cNvPr>
          <p:cNvSpPr txBox="1"/>
          <p:nvPr/>
        </p:nvSpPr>
        <p:spPr>
          <a:xfrm>
            <a:off x="3534508" y="3842238"/>
            <a:ext cx="5152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1E0EEC"/>
                </a:solidFill>
              </a:rPr>
              <a:t>360/6 = 60 steps per rotation</a:t>
            </a:r>
          </a:p>
          <a:p>
            <a:r>
              <a:rPr lang="en-AU" dirty="0">
                <a:solidFill>
                  <a:srgbClr val="1E0EEC"/>
                </a:solidFill>
              </a:rPr>
              <a:t>  60 steps =&gt; 0.2 inch</a:t>
            </a:r>
          </a:p>
          <a:p>
            <a:r>
              <a:rPr lang="en-AU" dirty="0">
                <a:solidFill>
                  <a:srgbClr val="1E0EEC"/>
                </a:solidFill>
              </a:rPr>
              <a:t>300 steps =&gt; 1 inch</a:t>
            </a:r>
          </a:p>
          <a:p>
            <a:r>
              <a:rPr lang="en-AU" dirty="0">
                <a:solidFill>
                  <a:srgbClr val="1E0EEC"/>
                </a:solidFill>
              </a:rPr>
              <a:t>1 Step =&gt; 1 track</a:t>
            </a:r>
          </a:p>
          <a:p>
            <a:r>
              <a:rPr lang="en-AU" dirty="0">
                <a:solidFill>
                  <a:srgbClr val="FF0000"/>
                </a:solidFill>
              </a:rPr>
              <a:t>Track density = 300 </a:t>
            </a:r>
            <a:r>
              <a:rPr lang="en-AU" dirty="0" err="1">
                <a:solidFill>
                  <a:srgbClr val="FF0000"/>
                </a:solidFill>
              </a:rPr>
              <a:t>tpi</a:t>
            </a:r>
            <a:r>
              <a:rPr lang="en-AU" dirty="0">
                <a:solidFill>
                  <a:srgbClr val="FF0000"/>
                </a:solidFill>
              </a:rPr>
              <a:t> (tracks per inch)</a:t>
            </a:r>
          </a:p>
        </p:txBody>
      </p:sp>
    </p:spTree>
    <p:extLst>
      <p:ext uri="{BB962C8B-B14F-4D97-AF65-F5344CB8AC3E}">
        <p14:creationId xmlns:p14="http://schemas.microsoft.com/office/powerpoint/2010/main" val="10781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894" y="4824482"/>
            <a:ext cx="31192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Industrial Robots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https://commons.wikimedia.org/wiki/File:Float_Glass_Unloading.jpg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67" y="2288244"/>
            <a:ext cx="3328461" cy="2496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3646" y="5134121"/>
            <a:ext cx="1734797" cy="92333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Actuators: Geared motor at each joint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3542112" y="3975323"/>
            <a:ext cx="828932" cy="1041058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230318" y="3143949"/>
            <a:ext cx="1384411" cy="1872432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3646" y="995774"/>
            <a:ext cx="1734797" cy="92333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Sensors: Encoder at each joint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230319" y="2050991"/>
            <a:ext cx="709292" cy="1087920"/>
          </a:xfrm>
          <a:prstGeom prst="line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03646" y="2050991"/>
            <a:ext cx="649610" cy="1924330"/>
          </a:xfrm>
          <a:prstGeom prst="line">
            <a:avLst/>
          </a:prstGeom>
          <a:ln w="25400">
            <a:solidFill>
              <a:srgbClr val="FFC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30366" y="995774"/>
            <a:ext cx="253596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Input signal interfacing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7869" y="5411120"/>
            <a:ext cx="266201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Output signal interfacing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37258" y="1699019"/>
            <a:ext cx="3516599" cy="341632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Robot controller: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Generate desired motion trajectory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current end-effector position based on angular position (kinematics)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desired angular position for desired end-effector position and trajectory (inverse 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Control algorithm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Safety, collision detection etc.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353932" y="1132885"/>
            <a:ext cx="397384" cy="0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060953" y="1410818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035306" y="5119123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437254" y="5575275"/>
            <a:ext cx="371742" cy="1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491B8AE-2364-4CCD-9B13-089DC699D23A}"/>
              </a:ext>
            </a:extLst>
          </p:cNvPr>
          <p:cNvSpPr/>
          <p:nvPr/>
        </p:nvSpPr>
        <p:spPr>
          <a:xfrm>
            <a:off x="3409687" y="4989075"/>
            <a:ext cx="1879020" cy="1252151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28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DD89-5B69-4CAF-B69C-F7CEFA88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AU" dirty="0"/>
              <a:t>Hard Disk (HD) Drive Tracks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942F4-18AF-4E18-800A-7330825468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6087" y="1914892"/>
            <a:ext cx="4038600" cy="3921125"/>
          </a:xfrm>
        </p:spPr>
        <p:txBody>
          <a:bodyPr wrap="square" anchor="t">
            <a:normAutofit/>
          </a:bodyPr>
          <a:lstStyle/>
          <a:p>
            <a:r>
              <a:rPr lang="en-AU" dirty="0">
                <a:solidFill>
                  <a:srgbClr val="1E0EEC"/>
                </a:solidFill>
              </a:rPr>
              <a:t>HDs are using rotary voice coil</a:t>
            </a:r>
          </a:p>
          <a:p>
            <a:r>
              <a:rPr lang="en-AU" dirty="0">
                <a:solidFill>
                  <a:srgbClr val="FF0000"/>
                </a:solidFill>
              </a:rPr>
              <a:t>Find out what is track resolution per inch (</a:t>
            </a:r>
            <a:r>
              <a:rPr lang="en-AU" dirty="0" err="1">
                <a:solidFill>
                  <a:srgbClr val="FF0000"/>
                </a:solidFill>
              </a:rPr>
              <a:t>tpi</a:t>
            </a:r>
            <a:r>
              <a:rPr lang="en-AU" dirty="0">
                <a:solidFill>
                  <a:srgbClr val="FF0000"/>
                </a:solidFill>
              </a:rPr>
              <a:t>) for a modern HD</a:t>
            </a:r>
          </a:p>
        </p:txBody>
      </p:sp>
      <p:pic>
        <p:nvPicPr>
          <p:cNvPr id="8" name="Picture 3" descr="PICT2046">
            <a:extLst>
              <a:ext uri="{FF2B5EF4-FFF2-40B4-BE49-F238E27FC236}">
                <a16:creationId xmlns:a16="http://schemas.microsoft.com/office/drawing/2014/main" id="{F229B53D-9E6B-4187-AE5C-801246EAB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r="5" b="34662"/>
          <a:stretch/>
        </p:blipFill>
        <p:spPr bwMode="auto">
          <a:xfrm>
            <a:off x="4648200" y="2205038"/>
            <a:ext cx="4038600" cy="188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5469F7B4-E78E-4758-BF47-D3AD0413E11C" descr="Image">
            <a:extLst>
              <a:ext uri="{FF2B5EF4-FFF2-40B4-BE49-F238E27FC236}">
                <a16:creationId xmlns:a16="http://schemas.microsoft.com/office/drawing/2014/main" id="{C96E4F56-8912-4601-8ADA-8E71D6503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5" r="5" b="22636"/>
          <a:stretch/>
        </p:blipFill>
        <p:spPr bwMode="auto">
          <a:xfrm>
            <a:off x="4648200" y="4241800"/>
            <a:ext cx="4038600" cy="1884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Footer Placeholder 6">
            <a:extLst>
              <a:ext uri="{FF2B5EF4-FFF2-40B4-BE49-F238E27FC236}">
                <a16:creationId xmlns:a16="http://schemas.microsoft.com/office/drawing/2014/main" id="{21BBC7FB-8C1E-4490-807D-FDD2A04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4331" y="6237288"/>
            <a:ext cx="4443046" cy="47625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srgbClr val="FF0000"/>
                </a:solidFill>
              </a:rPr>
              <a:t>Read / Write Head </a:t>
            </a:r>
            <a:r>
              <a:rPr lang="en-US" sz="1800" dirty="0"/>
              <a:t>             </a:t>
            </a:r>
            <a:r>
              <a:rPr lang="en-US" sz="1800" dirty="0">
                <a:solidFill>
                  <a:srgbClr val="1E0EEC"/>
                </a:solidFill>
              </a:rPr>
              <a:t>Disk Platters</a:t>
            </a:r>
          </a:p>
        </p:txBody>
      </p:sp>
      <p:sp>
        <p:nvSpPr>
          <p:cNvPr id="75" name="Slide Number Placeholder 7">
            <a:extLst>
              <a:ext uri="{FF2B5EF4-FFF2-40B4-BE49-F238E27FC236}">
                <a16:creationId xmlns:a16="http://schemas.microsoft.com/office/drawing/2014/main" id="{4D7E1180-2888-453C-B181-6645C0FE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spcAft>
                <a:spcPts val="600"/>
              </a:spcAft>
            </a:pPr>
            <a:fld id="{53145070-7C99-4613-9282-C66A1BFE867C}" type="slidenum">
              <a:rPr lang="en-US" altLang="en-US"/>
              <a:pPr>
                <a:spcAft>
                  <a:spcPts val="600"/>
                </a:spcAft>
              </a:pPr>
              <a:t>50</a:t>
            </a:fld>
            <a:endParaRPr lang="en-US" altLang="en-US" dirty="0"/>
          </a:p>
        </p:txBody>
      </p:sp>
      <p:pic>
        <p:nvPicPr>
          <p:cNvPr id="7171" name="6F041A94-1E8B-4B0D-BCD7-D50B0B3DEDCB" descr="Image">
            <a:extLst>
              <a:ext uri="{FF2B5EF4-FFF2-40B4-BE49-F238E27FC236}">
                <a16:creationId xmlns:a16="http://schemas.microsoft.com/office/drawing/2014/main" id="{AF273BF4-5D76-4CEF-945B-F6CF52827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32512" r="45914" b="1669"/>
          <a:stretch/>
        </p:blipFill>
        <p:spPr bwMode="auto">
          <a:xfrm rot="5400000">
            <a:off x="1434561" y="4275219"/>
            <a:ext cx="1480008" cy="341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25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/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20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Magnetic Levitation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 method to move vehicles without touching the ground.</a:t>
            </a:r>
          </a:p>
          <a:p>
            <a:r>
              <a:rPr lang="en-AU" dirty="0"/>
              <a:t>Minimal friction, thus allowing very high speed.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216" y="5299657"/>
            <a:ext cx="3104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Maglev Train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https://commons.wikimedia.org/wiki/File:Transrapid-emsland.jpg</a:t>
            </a:r>
          </a:p>
        </p:txBody>
      </p:sp>
      <p:pic>
        <p:nvPicPr>
          <p:cNvPr id="63490" name="Picture 2" descr="https://upload.wikimedia.org/wikipedia/commons/0/0f/Transrapid-emslan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650" y="2150963"/>
            <a:ext cx="4518885" cy="3012590"/>
          </a:xfrm>
          <a:prstGeom prst="rect">
            <a:avLst/>
          </a:prstGeom>
          <a:noFill/>
        </p:spPr>
      </p:pic>
      <p:pic>
        <p:nvPicPr>
          <p:cNvPr id="5" name="IMG_2527">
            <a:hlinkClick r:id="" action="ppaction://media"/>
            <a:extLst>
              <a:ext uri="{FF2B5EF4-FFF2-40B4-BE49-F238E27FC236}">
                <a16:creationId xmlns:a16="http://schemas.microsoft.com/office/drawing/2014/main" id="{0E2CBC8C-ACF5-4BEC-9966-0C0057D08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218" t="4156" r="5816" b="5338"/>
          <a:stretch/>
        </p:blipFill>
        <p:spPr>
          <a:xfrm>
            <a:off x="4976085" y="2444262"/>
            <a:ext cx="3893265" cy="2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Magnetic Levitation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r>
              <a:rPr lang="en-AU" dirty="0"/>
              <a:t>Because of the contactless operation, nearly zero friction.</a:t>
            </a:r>
          </a:p>
          <a:p>
            <a:r>
              <a:rPr lang="en-AU" dirty="0"/>
              <a:t>Thus, magnetic levitation is also being applied to build “clean conveyor” or positioning stages in production  which needs extreme cleanliness. E.g.</a:t>
            </a:r>
          </a:p>
          <a:p>
            <a:pPr lvl="1"/>
            <a:r>
              <a:rPr lang="en-AU" dirty="0"/>
              <a:t>Semiconductor</a:t>
            </a:r>
          </a:p>
          <a:p>
            <a:pPr lvl="1"/>
            <a:r>
              <a:rPr lang="en-AU" dirty="0"/>
              <a:t>Display (e.g. LCD)</a:t>
            </a:r>
          </a:p>
          <a:p>
            <a:pPr lvl="1"/>
            <a:r>
              <a:rPr lang="en-AU" dirty="0">
                <a:hlinkClick r:id="rId2"/>
              </a:rPr>
              <a:t>https://www.youtube.com/watch?v=KZEO4sYLoSA</a:t>
            </a:r>
            <a:endParaRPr lang="en-AU" dirty="0"/>
          </a:p>
          <a:p>
            <a:r>
              <a:rPr lang="en-AU" dirty="0"/>
              <a:t>Other proposed systems which makes use of magnetic levitation technology include:</a:t>
            </a:r>
          </a:p>
          <a:p>
            <a:pPr lvl="1"/>
            <a:r>
              <a:rPr lang="en-AU" dirty="0" err="1"/>
              <a:t>Ropeless</a:t>
            </a:r>
            <a:r>
              <a:rPr lang="en-AU" dirty="0"/>
              <a:t> Elevator</a:t>
            </a:r>
          </a:p>
          <a:p>
            <a:pPr lvl="1"/>
            <a:r>
              <a:rPr lang="en-AU" dirty="0"/>
              <a:t>Hover Boards</a:t>
            </a:r>
          </a:p>
          <a:p>
            <a:pPr lvl="1"/>
            <a:r>
              <a:rPr lang="en-AU" dirty="0"/>
              <a:t>Hover Car</a:t>
            </a:r>
          </a:p>
          <a:p>
            <a:pPr lvl="1"/>
            <a:r>
              <a:rPr lang="en-AU" dirty="0"/>
              <a:t>Cargo Conveyor</a:t>
            </a:r>
          </a:p>
          <a:p>
            <a:pPr lvl="1"/>
            <a:r>
              <a:rPr lang="en-AU" dirty="0"/>
              <a:t>Space Launch</a:t>
            </a:r>
          </a:p>
          <a:p>
            <a:pPr lvl="1"/>
            <a:endParaRPr lang="en-AU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1688" y="3679155"/>
            <a:ext cx="3022022" cy="225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23710" y="4520808"/>
            <a:ext cx="2660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Maglev Cargo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http://www.railwaygazette.com/news/single-view/view/freight-maglev-on-test.html</a:t>
            </a:r>
          </a:p>
        </p:txBody>
      </p:sp>
    </p:spTree>
    <p:extLst>
      <p:ext uri="{BB962C8B-B14F-4D97-AF65-F5344CB8AC3E}">
        <p14:creationId xmlns:p14="http://schemas.microsoft.com/office/powerpoint/2010/main" val="10985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r>
              <a:rPr lang="en-AU" dirty="0"/>
              <a:t>Two separate magnetic systems in place to achieve the following:</a:t>
            </a:r>
          </a:p>
          <a:p>
            <a:pPr lvl="1"/>
            <a:r>
              <a:rPr lang="en-AU" dirty="0"/>
              <a:t>Levitation</a:t>
            </a:r>
          </a:p>
          <a:p>
            <a:pPr lvl="1"/>
            <a:r>
              <a:rPr lang="en-AU" dirty="0"/>
              <a:t>Propulsion</a:t>
            </a:r>
          </a:p>
        </p:txBody>
      </p:sp>
      <p:pic>
        <p:nvPicPr>
          <p:cNvPr id="66562" name="Picture 2" descr="https://upload.wikimedia.org/wikipedia/commons/thumb/3/3d/Magnetschwebebahn.svg/1280px-Magnetschwebebahn.svg.png"/>
          <p:cNvPicPr>
            <a:picLocks noChangeAspect="1" noChangeArrowheads="1"/>
          </p:cNvPicPr>
          <p:nvPr/>
        </p:nvPicPr>
        <p:blipFill>
          <a:blip r:embed="rId2"/>
          <a:srcRect l="44571" t="6925" r="2929" b="3891"/>
          <a:stretch>
            <a:fillRect/>
          </a:stretch>
        </p:blipFill>
        <p:spPr bwMode="auto">
          <a:xfrm>
            <a:off x="4641336" y="1443307"/>
            <a:ext cx="3422075" cy="4355368"/>
          </a:xfrm>
          <a:prstGeom prst="rect">
            <a:avLst/>
          </a:prstGeom>
          <a:noFill/>
        </p:spPr>
      </p:pic>
      <p:cxnSp>
        <p:nvCxnSpPr>
          <p:cNvPr id="7" name="Straight Connector 6"/>
          <p:cNvCxnSpPr>
            <a:stCxn id="12" idx="1"/>
          </p:cNvCxnSpPr>
          <p:nvPr/>
        </p:nvCxnSpPr>
        <p:spPr>
          <a:xfrm rot="16200000" flipV="1">
            <a:off x="4466858" y="3430241"/>
            <a:ext cx="726402" cy="84860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95520" y="4135572"/>
            <a:ext cx="401781" cy="561109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5015412" y="2466228"/>
            <a:ext cx="266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Maglev Levitation </a:t>
            </a:r>
            <a:r>
              <a:rPr lang="en-AU" sz="1200" dirty="0">
                <a:solidFill>
                  <a:schemeClr val="tx2"/>
                </a:solidFill>
              </a:rPr>
              <a:t>https://commons.wikimedia.org/wiki/File:Magnetschwebebahn.svg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57200" y="2339347"/>
            <a:ext cx="3948557" cy="4437567"/>
          </a:xfrm>
          <a:prstGeom prst="rect">
            <a:avLst/>
          </a:prstGeom>
        </p:spPr>
        <p:txBody>
          <a:bodyPr vert="horz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Levitation: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Magnet on rail (green) &amp; magnet on train “arm” (red) are of different polarity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Attracts &amp; levitate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Magnetic attraction varies inversely with the cube of distance, so minor changes in distance between the magnets and the rail produce greatly varying forces</a:t>
            </a:r>
          </a:p>
          <a:p>
            <a:pPr marL="1200150" lvl="2" indent="-285750"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Needs good feedback control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</a:pP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4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Propulsion:</a:t>
            </a:r>
          </a:p>
          <a:p>
            <a:pPr lvl="1"/>
            <a:r>
              <a:rPr lang="en-AU" dirty="0"/>
              <a:t>Opposite poles attract; Same poles repels</a:t>
            </a:r>
          </a:p>
          <a:p>
            <a:endParaRPr lang="en-AU" dirty="0"/>
          </a:p>
        </p:txBody>
      </p:sp>
      <p:pic>
        <p:nvPicPr>
          <p:cNvPr id="65538" name="Picture 2" descr="https://upload.wikimedia.org/wikipedia/commons/thumb/c/c2/Maglev_Propulsion.svg/1280px-Maglev_Propulsion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828" y="2188070"/>
            <a:ext cx="6597217" cy="27935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63638" y="5167139"/>
            <a:ext cx="266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Maglev Propulsion </a:t>
            </a:r>
            <a:r>
              <a:rPr lang="en-AU" sz="1200" dirty="0">
                <a:solidFill>
                  <a:schemeClr val="tx2"/>
                </a:solidFill>
              </a:rPr>
              <a:t>https://commons.wikimedia.org/wiki/File:Maglev_Propulsion.svg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2340192" y="3394366"/>
            <a:ext cx="693954" cy="36021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85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Operation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Propulsion:</a:t>
            </a:r>
          </a:p>
          <a:p>
            <a:pPr lvl="1"/>
            <a:r>
              <a:rPr lang="en-AU" dirty="0"/>
              <a:t>After one step, the guidance magnet changes pole:</a:t>
            </a:r>
          </a:p>
          <a:p>
            <a:endParaRPr lang="en-AU" dirty="0"/>
          </a:p>
        </p:txBody>
      </p:sp>
      <p:pic>
        <p:nvPicPr>
          <p:cNvPr id="65538" name="Picture 2" descr="https://upload.wikimedia.org/wikipedia/commons/thumb/c/c2/Maglev_Propulsion.svg/1280px-Maglev_Propulsion.svg.png"/>
          <p:cNvPicPr>
            <a:picLocks noChangeAspect="1" noChangeArrowheads="1"/>
          </p:cNvPicPr>
          <p:nvPr/>
        </p:nvPicPr>
        <p:blipFill>
          <a:blip r:embed="rId2"/>
          <a:srcRect l="16800"/>
          <a:stretch>
            <a:fillRect/>
          </a:stretch>
        </p:blipFill>
        <p:spPr bwMode="auto">
          <a:xfrm>
            <a:off x="1245647" y="2188070"/>
            <a:ext cx="5488853" cy="2793509"/>
          </a:xfrm>
          <a:prstGeom prst="rect">
            <a:avLst/>
          </a:prstGeom>
          <a:noFill/>
        </p:spPr>
      </p:pic>
      <p:pic>
        <p:nvPicPr>
          <p:cNvPr id="9" name="Picture 2" descr="https://upload.wikimedia.org/wikipedia/commons/thumb/c/c2/Maglev_Propulsion.svg/1280px-Maglev_Propulsion.svg.png"/>
          <p:cNvPicPr>
            <a:picLocks noChangeAspect="1" noChangeArrowheads="1"/>
          </p:cNvPicPr>
          <p:nvPr/>
        </p:nvPicPr>
        <p:blipFill>
          <a:blip r:embed="rId2"/>
          <a:srcRect r="82752"/>
          <a:stretch>
            <a:fillRect/>
          </a:stretch>
        </p:blipFill>
        <p:spPr bwMode="auto">
          <a:xfrm>
            <a:off x="6663060" y="2188070"/>
            <a:ext cx="1137915" cy="2793509"/>
          </a:xfrm>
          <a:prstGeom prst="rect">
            <a:avLst/>
          </a:prstGeom>
          <a:noFill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594" y="2188069"/>
            <a:ext cx="407902" cy="279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 flipH="1">
            <a:off x="1245647" y="3394366"/>
            <a:ext cx="693954" cy="36021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310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/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2702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DC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Converts </a:t>
            </a:r>
            <a:r>
              <a:rPr lang="en-AU" dirty="0">
                <a:solidFill>
                  <a:schemeClr val="bg1"/>
                </a:solidFill>
              </a:rPr>
              <a:t>direct current </a:t>
            </a:r>
            <a:r>
              <a:rPr lang="en-AU" dirty="0"/>
              <a:t>electrical power into </a:t>
            </a:r>
            <a:r>
              <a:rPr lang="en-AU" dirty="0">
                <a:solidFill>
                  <a:schemeClr val="bg1"/>
                </a:solidFill>
              </a:rPr>
              <a:t>mechanical power</a:t>
            </a:r>
            <a:r>
              <a:rPr lang="en-AU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Widely used in mechatronic devices.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Small: Tools, toys and appliances.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Large: Electric vehicles, elevator, drives for steel rolling mills.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4933" y="4682066"/>
            <a:ext cx="226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DC Motor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https://commons.wikimedia.org/wiki/File:DC_Motor.jpg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4933" y="3051813"/>
            <a:ext cx="2065867" cy="16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83" y="1648462"/>
            <a:ext cx="4710112" cy="418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DC Motor: 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49591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A Basic DC motor: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66395" y="1673916"/>
            <a:ext cx="225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Permanent Magnet</a:t>
            </a:r>
          </a:p>
          <a:p>
            <a:r>
              <a:rPr lang="en-AU" dirty="0">
                <a:solidFill>
                  <a:schemeClr val="bg1"/>
                </a:solidFill>
              </a:rPr>
              <a:t>(North)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62920" y="2320247"/>
            <a:ext cx="311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Armature (</a:t>
            </a:r>
            <a:r>
              <a:rPr lang="en-AU" dirty="0">
                <a:solidFill>
                  <a:schemeClr val="bg1"/>
                </a:solidFill>
              </a:rPr>
              <a:t>Rotating Coil</a:t>
            </a:r>
            <a:r>
              <a:rPr lang="en-AU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79227" y="3118134"/>
            <a:ext cx="21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Commutato</a:t>
            </a:r>
            <a:r>
              <a:rPr lang="en-AU" dirty="0" err="1">
                <a:solidFill>
                  <a:schemeClr val="tx2"/>
                </a:solidFill>
              </a:rPr>
              <a:t>r</a:t>
            </a:r>
            <a:r>
              <a:rPr lang="en-AU" dirty="0">
                <a:solidFill>
                  <a:schemeClr val="tx2"/>
                </a:solidFill>
              </a:rPr>
              <a:t> Ring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09649" y="2840185"/>
            <a:ext cx="2011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Brush</a:t>
            </a:r>
            <a:r>
              <a:rPr lang="en-AU" dirty="0">
                <a:solidFill>
                  <a:schemeClr val="tx2"/>
                </a:solidFill>
              </a:rPr>
              <a:t>: </a:t>
            </a:r>
          </a:p>
          <a:p>
            <a:r>
              <a:rPr lang="en-AU" dirty="0">
                <a:solidFill>
                  <a:schemeClr val="tx2"/>
                </a:solidFill>
              </a:rPr>
              <a:t>Spring loaded to maintain contact.</a:t>
            </a:r>
          </a:p>
          <a:p>
            <a:r>
              <a:rPr lang="en-AU" dirty="0">
                <a:solidFill>
                  <a:schemeClr val="tx2"/>
                </a:solidFill>
              </a:rPr>
              <a:t>Earlier: bristles of copper wire;</a:t>
            </a:r>
          </a:p>
          <a:p>
            <a:r>
              <a:rPr lang="en-AU" dirty="0">
                <a:solidFill>
                  <a:schemeClr val="tx2"/>
                </a:solidFill>
              </a:rPr>
              <a:t>Now: Graphite (larger contact area and self-lubricating)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06055" y="4717196"/>
            <a:ext cx="225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Permanent Magnet</a:t>
            </a:r>
          </a:p>
          <a:p>
            <a:r>
              <a:rPr lang="en-AU" dirty="0">
                <a:solidFill>
                  <a:schemeClr val="bg1"/>
                </a:solidFill>
              </a:rPr>
              <a:t>(South)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697739" y="1970591"/>
            <a:ext cx="387373" cy="11974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91819" y="4920619"/>
            <a:ext cx="387373" cy="11974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951082" y="2689579"/>
            <a:ext cx="387373" cy="28249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219277" y="3302800"/>
            <a:ext cx="1759950" cy="1008219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011450" y="4132846"/>
            <a:ext cx="1210721" cy="185969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383539" y="4980491"/>
            <a:ext cx="387373" cy="44501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331571" y="5489281"/>
            <a:ext cx="210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Battery / DC Power Supply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22171" y="4735953"/>
            <a:ext cx="2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846268" y="5170341"/>
            <a:ext cx="2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0937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Introduction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Solenoids and Voice Coil Actuators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Stepper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Magnetic Levitation</a:t>
            </a:r>
          </a:p>
          <a:p>
            <a:r>
              <a:rPr lang="en-AU" dirty="0"/>
              <a:t>Permanent Magnet DC Motors</a:t>
            </a:r>
          </a:p>
          <a:p>
            <a:r>
              <a:rPr lang="en-AU" dirty="0"/>
              <a:t>Electromagnet DC Motors</a:t>
            </a:r>
          </a:p>
          <a:p>
            <a:r>
              <a:rPr lang="en-AU" dirty="0"/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166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2" y="1638300"/>
            <a:ext cx="6705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DC Motor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20160"/>
            <a:ext cx="379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1. Permanent Magnet creates constant magnetic field from N to 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632200" y="1566491"/>
            <a:ext cx="846667" cy="76623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2467" y="5465072"/>
            <a:ext cx="379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2. DC power supply (e.g. battery) provides current in one direction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638953" y="4305703"/>
            <a:ext cx="3505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3. Lorentz’s Law &amp; Fleming’s Left Hand Rule: A force is created in the direction shown by green arrows (counter clockwise).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770065" y="2461162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770065" y="2679696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70065" y="2915164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566885" y="4801009"/>
            <a:ext cx="2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75611" y="4811521"/>
            <a:ext cx="2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-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3002191" y="2232608"/>
            <a:ext cx="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5432123" y="2249548"/>
            <a:ext cx="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770570" y="1963391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30166" y="215297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1861457" y="3177577"/>
            <a:ext cx="1184278" cy="2167309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937786" y="3245577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456874" y="1616353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70570" y="3777281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64906" y="121513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694240" y="2047942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379691" y="209183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77215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47" y="1490663"/>
            <a:ext cx="65817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382000" cy="693689"/>
          </a:xfrm>
        </p:spPr>
        <p:txBody>
          <a:bodyPr/>
          <a:lstStyle/>
          <a:p>
            <a:r>
              <a:rPr lang="en-AU" dirty="0"/>
              <a:t>How does DC Motor work (continued)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17449" y="4932498"/>
            <a:ext cx="3511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4. The coil rotates.</a:t>
            </a:r>
          </a:p>
          <a:p>
            <a:r>
              <a:rPr lang="en-AU" dirty="0">
                <a:solidFill>
                  <a:schemeClr val="tx2"/>
                </a:solidFill>
              </a:rPr>
              <a:t>Note: The </a:t>
            </a:r>
            <a:r>
              <a:rPr lang="en-AU" dirty="0">
                <a:solidFill>
                  <a:schemeClr val="bg1"/>
                </a:solidFill>
              </a:rPr>
              <a:t>brush and the </a:t>
            </a:r>
            <a:r>
              <a:rPr lang="en-AU" dirty="0" err="1">
                <a:solidFill>
                  <a:schemeClr val="bg1"/>
                </a:solidFill>
              </a:rPr>
              <a:t>commutator</a:t>
            </a:r>
            <a:r>
              <a:rPr lang="en-AU" dirty="0">
                <a:solidFill>
                  <a:schemeClr val="bg1"/>
                </a:solidFill>
              </a:rPr>
              <a:t> ring keep in contact</a:t>
            </a:r>
            <a:r>
              <a:rPr lang="en-AU" dirty="0">
                <a:solidFill>
                  <a:schemeClr val="tx2"/>
                </a:solidFill>
              </a:rPr>
              <a:t>, supplying current to the coil.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94240" y="208060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79691" y="2124488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770065" y="2461162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770065" y="2679696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770065" y="2915164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95480" y="2189579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3103492" y="2525577"/>
            <a:ext cx="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385085" y="2014245"/>
            <a:ext cx="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936275" y="1963391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937786" y="2979725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523290" y="1801019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665799" y="3581667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87632" y="136834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98534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660627"/>
            <a:ext cx="70580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382000" cy="693689"/>
          </a:xfrm>
        </p:spPr>
        <p:txBody>
          <a:bodyPr/>
          <a:lstStyle/>
          <a:p>
            <a:r>
              <a:rPr lang="en-AU" dirty="0"/>
              <a:t>How does DC Motor work (continued)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57200" y="4953517"/>
            <a:ext cx="8562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5. When the coil turns to almost 90̊,  both </a:t>
            </a:r>
            <a:r>
              <a:rPr lang="en-AU" dirty="0" err="1">
                <a:solidFill>
                  <a:schemeClr val="tx2"/>
                </a:solidFill>
              </a:rPr>
              <a:t>commutators</a:t>
            </a:r>
            <a:r>
              <a:rPr lang="en-AU" dirty="0">
                <a:solidFill>
                  <a:schemeClr val="tx2"/>
                </a:solidFill>
              </a:rPr>
              <a:t> and brushes are touching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AU" dirty="0">
                <a:solidFill>
                  <a:schemeClr val="bg1"/>
                </a:solidFill>
                <a:sym typeface="Wingdings" pitchFamily="2" charset="2"/>
              </a:rPr>
              <a:t>short circuit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No current flows through the coil</a:t>
            </a:r>
            <a:r>
              <a:rPr lang="en-AU" dirty="0">
                <a:solidFill>
                  <a:schemeClr val="tx2"/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AU" u="sng" dirty="0">
                <a:solidFill>
                  <a:schemeClr val="tx2"/>
                </a:solidFill>
                <a:sym typeface="Wingdings" pitchFamily="2" charset="2"/>
              </a:rPr>
              <a:t>No force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. </a:t>
            </a:r>
          </a:p>
          <a:p>
            <a:endParaRPr lang="en-AU" dirty="0">
              <a:solidFill>
                <a:schemeClr val="tx2"/>
              </a:solidFill>
              <a:sym typeface="Wingdings" pitchFamily="2" charset="2"/>
            </a:endParaRPr>
          </a:p>
          <a:p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However, rotor inertia ensures that the coil keeps rotating.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2471" y="175515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7922" y="1799044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80825" y="2124488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80825" y="2343022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80825" y="2578490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17868" y="175658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" name="Arc 2"/>
          <p:cNvSpPr/>
          <p:nvPr/>
        </p:nvSpPr>
        <p:spPr>
          <a:xfrm>
            <a:off x="3570510" y="2699658"/>
            <a:ext cx="1727485" cy="1283090"/>
          </a:xfrm>
          <a:prstGeom prst="arc">
            <a:avLst>
              <a:gd name="adj1" fmla="val 11718049"/>
              <a:gd name="adj2" fmla="val 20366190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c 12"/>
          <p:cNvSpPr/>
          <p:nvPr/>
        </p:nvSpPr>
        <p:spPr>
          <a:xfrm flipV="1">
            <a:off x="3570508" y="3143124"/>
            <a:ext cx="1727485" cy="1134961"/>
          </a:xfrm>
          <a:prstGeom prst="arc">
            <a:avLst>
              <a:gd name="adj1" fmla="val 11718049"/>
              <a:gd name="adj2" fmla="val 20521590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217867" y="2700048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63562" y="4093419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29129" y="948219"/>
            <a:ext cx="2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No current passes through coil</a:t>
            </a:r>
          </a:p>
        </p:txBody>
      </p:sp>
    </p:spTree>
    <p:extLst>
      <p:ext uri="{BB962C8B-B14F-4D97-AF65-F5344CB8AC3E}">
        <p14:creationId xmlns:p14="http://schemas.microsoft.com/office/powerpoint/2010/main" val="2341866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764042"/>
            <a:ext cx="66198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382000" cy="693689"/>
          </a:xfrm>
        </p:spPr>
        <p:txBody>
          <a:bodyPr/>
          <a:lstStyle/>
          <a:p>
            <a:r>
              <a:rPr lang="en-AU" dirty="0"/>
              <a:t>How does DC Motor work (continued)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54784" y="4983617"/>
            <a:ext cx="8497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6. After a while, the short circuit situation ends.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Current flows again into screen in left half plane &amp; out of screen in right half plane </a:t>
            </a:r>
            <a:r>
              <a:rPr lang="en-AU" u="sng" dirty="0">
                <a:solidFill>
                  <a:schemeClr val="tx2"/>
                </a:solidFill>
              </a:rPr>
              <a:t>as before</a:t>
            </a:r>
            <a:r>
              <a:rPr lang="en-AU" dirty="0">
                <a:solidFill>
                  <a:schemeClr val="tx2"/>
                </a:solidFill>
              </a:rPr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Therefore force is still in the same direction </a:t>
            </a:r>
            <a:br>
              <a:rPr lang="en-AU" dirty="0">
                <a:solidFill>
                  <a:schemeClr val="tx2"/>
                </a:solidFill>
              </a:rPr>
            </a:b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continuous rotation!</a:t>
            </a:r>
            <a:r>
              <a:rPr lang="en-AU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2471" y="175515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37922" y="1799044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035255" y="2124488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35255" y="2343022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35255" y="2578490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72298" y="175658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28778" y="1210962"/>
            <a:ext cx="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94345" y="1366171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069399" y="2763156"/>
            <a:ext cx="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94764" y="2014245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69399" y="2280097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599103" y="2393824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77460" y="262713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448844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with Single Coil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4545065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As shown in step 5 previously, there will be a short instance when force / </a:t>
            </a:r>
            <a:r>
              <a:rPr lang="en-AU" dirty="0">
                <a:solidFill>
                  <a:schemeClr val="bg1"/>
                </a:solidFill>
              </a:rPr>
              <a:t>torque will be zero</a:t>
            </a:r>
            <a:r>
              <a:rPr lang="en-AU" dirty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Irregular motion.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Motor cannot start </a:t>
            </a:r>
            <a:r>
              <a:rPr lang="en-AU" sz="1800" dirty="0"/>
              <a:t>at this position. Two ways to see this: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There is no current in the coil due to short circuit.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Even IF there were currents in the coil (which does not happen), the two forces are </a:t>
            </a:r>
            <a:r>
              <a:rPr lang="en-AU" sz="1800" dirty="0" err="1"/>
              <a:t>colinear</a:t>
            </a:r>
            <a:r>
              <a:rPr lang="en-AU" sz="1800" dirty="0"/>
              <a:t> and thus creates no torque.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1436915"/>
            <a:ext cx="4784389" cy="281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9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with Single Coil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28057"/>
            <a:ext cx="8229600" cy="4131408"/>
          </a:xfrm>
        </p:spPr>
        <p:txBody>
          <a:bodyPr/>
          <a:lstStyle/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The short circuit </a:t>
            </a:r>
            <a:r>
              <a:rPr lang="en-AU" sz="1800" dirty="0">
                <a:solidFill>
                  <a:schemeClr val="bg1"/>
                </a:solidFill>
              </a:rPr>
              <a:t>uselessly consumes power </a:t>
            </a:r>
            <a:r>
              <a:rPr lang="en-AU" sz="1800" dirty="0"/>
              <a:t>without producing any motion.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In small battery-powered motor this is not too harmful.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However in big motors (e.g. several hundred watts of power), shorting can result in </a:t>
            </a:r>
            <a:r>
              <a:rPr lang="en-AU" sz="1800" dirty="0" err="1"/>
              <a:t>commutator</a:t>
            </a:r>
            <a:r>
              <a:rPr lang="en-AU" sz="1800" dirty="0"/>
              <a:t> heating and brush damage.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In some homebuilt </a:t>
            </a:r>
            <a:r>
              <a:rPr lang="en-AU" sz="1800" dirty="0">
                <a:solidFill>
                  <a:schemeClr val="bg1"/>
                </a:solidFill>
              </a:rPr>
              <a:t>hobby motors</a:t>
            </a:r>
            <a:r>
              <a:rPr lang="en-AU" sz="1800" dirty="0"/>
              <a:t>, the gap between the </a:t>
            </a:r>
            <a:r>
              <a:rPr lang="en-AU" sz="1800" dirty="0" err="1"/>
              <a:t>commutator</a:t>
            </a:r>
            <a:r>
              <a:rPr lang="en-AU" sz="1800" dirty="0"/>
              <a:t> is made wider than the brush to </a:t>
            </a:r>
            <a:r>
              <a:rPr lang="en-AU" sz="1800" dirty="0">
                <a:solidFill>
                  <a:schemeClr val="bg1"/>
                </a:solidFill>
              </a:rPr>
              <a:t>avoid shorting</a:t>
            </a:r>
            <a:r>
              <a:rPr lang="en-AU" sz="1800" dirty="0"/>
              <a:t>. 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However, the coils have inductance and current cannot stop suddenly. Current attempts to jump between the gap and creates </a:t>
            </a:r>
            <a:r>
              <a:rPr lang="en-AU" sz="1800" dirty="0">
                <a:solidFill>
                  <a:schemeClr val="bg1"/>
                </a:solidFill>
              </a:rPr>
              <a:t>arcing</a:t>
            </a:r>
            <a:r>
              <a:rPr lang="en-AU" sz="1800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450596" y="4588934"/>
            <a:ext cx="13885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Arcing</a:t>
            </a:r>
          </a:p>
          <a:p>
            <a:r>
              <a:rPr lang="en-AU" sz="1200" dirty="0">
                <a:solidFill>
                  <a:schemeClr val="tx2"/>
                </a:solidFill>
              </a:rPr>
              <a:t>https://commons.wikimedia.org/wiki/File:Electric_arc.jpg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591" y="4588934"/>
            <a:ext cx="1480005" cy="8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1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878" y="1469075"/>
            <a:ext cx="5459865" cy="429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 over Single Coil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49591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problem with zero torque and short circuit can be improved by </a:t>
            </a:r>
            <a:r>
              <a:rPr lang="en-AU" dirty="0">
                <a:solidFill>
                  <a:schemeClr val="bg1"/>
                </a:solidFill>
              </a:rPr>
              <a:t>adding more loops</a:t>
            </a:r>
            <a:r>
              <a:rPr lang="en-AU" dirty="0"/>
              <a:t>.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309751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67720"/>
            <a:ext cx="67437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 over Single Coil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49591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problem with zero torque and short circuit can be improved by </a:t>
            </a:r>
            <a:r>
              <a:rPr lang="en-AU" dirty="0">
                <a:solidFill>
                  <a:schemeClr val="bg1"/>
                </a:solidFill>
              </a:rPr>
              <a:t>adding more loops</a:t>
            </a:r>
            <a:r>
              <a:rPr lang="en-AU" dirty="0"/>
              <a:t>.</a:t>
            </a:r>
            <a:endParaRPr lang="en-AU" sz="18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7200" y="5487580"/>
            <a:ext cx="2942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At 0̊, current flows through the first coil, similar to previous cases.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3202471" y="3158631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02471" y="3377165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202471" y="3612633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196684" y="2865515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3324550" y="2892633"/>
            <a:ext cx="3600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035254" y="225880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5853170" y="2902788"/>
            <a:ext cx="3600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3202471" y="3394576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994685" y="2599663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117" y="392628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20038" y="2257803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458096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/>
          <a:stretch/>
        </p:blipFill>
        <p:spPr bwMode="auto">
          <a:xfrm>
            <a:off x="1033462" y="780585"/>
            <a:ext cx="7077075" cy="420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 over Single Coil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26893" y="4966702"/>
            <a:ext cx="7513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At 45̊, even when brush touches two </a:t>
            </a:r>
            <a:r>
              <a:rPr lang="en-AU" dirty="0" err="1">
                <a:solidFill>
                  <a:schemeClr val="tx2"/>
                </a:solidFill>
              </a:rPr>
              <a:t>commutators</a:t>
            </a:r>
            <a:r>
              <a:rPr lang="en-AU" dirty="0">
                <a:solidFill>
                  <a:schemeClr val="tx2"/>
                </a:solidFill>
              </a:rPr>
              <a:t>, there is no short circuit!</a:t>
            </a:r>
          </a:p>
          <a:p>
            <a:endParaRPr lang="en-AU" sz="800" dirty="0">
              <a:solidFill>
                <a:schemeClr val="tx2"/>
              </a:solidFill>
            </a:endParaRPr>
          </a:p>
          <a:p>
            <a:r>
              <a:rPr lang="en-AU" dirty="0">
                <a:solidFill>
                  <a:schemeClr val="tx2"/>
                </a:solidFill>
              </a:rPr>
              <a:t>Current continues to flow through coil and generates force.</a:t>
            </a:r>
          </a:p>
          <a:p>
            <a:endParaRPr lang="en-AU" sz="800" dirty="0">
              <a:solidFill>
                <a:schemeClr val="tx2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3007822" y="2113602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007822" y="2332136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07822" y="2567604"/>
            <a:ext cx="295200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834818" y="182048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3485287" y="1285152"/>
            <a:ext cx="3600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007822" y="1285152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3543059" y="2567604"/>
            <a:ext cx="18000" cy="36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106133" y="2567604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5276227" y="1132885"/>
            <a:ext cx="3600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5333999" y="2598708"/>
            <a:ext cx="36000" cy="307599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3344326" y="1739300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5472171" y="1321181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004707" y="174427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485605" y="110494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048363" y="336950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3421206" y="2837796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485605" y="2301752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485605" y="2562938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80001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61" y="2673407"/>
            <a:ext cx="4645639" cy="365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 over Single Coil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49591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Also, there is no position where there is no torque produced.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Shown in example are two loops.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more such loops, the smoother the motor rotation.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22772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Introduction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2288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Characteristics of PM DC Motors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73667"/>
            <a:ext cx="8229600" cy="465513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Permanent magnet (PM) DC motors are lighter and smaller than other equivalent DC motors because field strength of PM is high.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Easily reversed by switching the direction of applied voltage.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Ideal for control applications</a:t>
            </a:r>
            <a:r>
              <a:rPr lang="en-AU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Linearity of torque-speed curve and current-torque curve.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However, they are used only in low-power applications.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Rated power usually limited to 5 </a:t>
            </a:r>
            <a:r>
              <a:rPr lang="en-AU" sz="1800" dirty="0" err="1"/>
              <a:t>hp</a:t>
            </a:r>
            <a:r>
              <a:rPr lang="en-AU" sz="1800" dirty="0"/>
              <a:t> (3728W).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11867" y="3513699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11867" y="4233365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19134" y="3505233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919134" y="4224899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8533" y="32258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3000" y="40402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834" y="320890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current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0267" y="404869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811867" y="3722733"/>
            <a:ext cx="1540933" cy="5106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919134" y="3595165"/>
            <a:ext cx="1396999" cy="6382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15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Read DC Motors Specs (1)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71596"/>
            <a:ext cx="8229600" cy="4104804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/>
              <a:t>Nominal Voltage</a:t>
            </a:r>
            <a:r>
              <a:rPr lang="en-AU" dirty="0"/>
              <a:t>: The voltage that corresponds to the highest motor efficiency. 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If operate outside of its nominal value, efficiency goes down </a:t>
            </a:r>
            <a:r>
              <a:rPr lang="en-AU" sz="1800" dirty="0">
                <a:sym typeface="Wingdings" pitchFamily="2" charset="2"/>
              </a:rPr>
              <a:t> require additional current, generate more heat and decreasing lifespan of motor.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There is sometimes an operating range around the nominal voltage where the motor will still run well, though not as efficient as exactly at nominal V.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>
                <a:sym typeface="Wingdings" pitchFamily="2" charset="2"/>
              </a:rPr>
              <a:t>No Load RPM</a:t>
            </a:r>
            <a:r>
              <a:rPr lang="en-AU" dirty="0">
                <a:sym typeface="Wingdings" pitchFamily="2" charset="2"/>
              </a:rPr>
              <a:t>: How fast the </a:t>
            </a:r>
            <a:r>
              <a:rPr lang="en-AU" u="sng" dirty="0">
                <a:sym typeface="Wingdings" pitchFamily="2" charset="2"/>
              </a:rPr>
              <a:t>final output shaft </a:t>
            </a:r>
            <a:r>
              <a:rPr lang="en-AU" dirty="0">
                <a:sym typeface="Wingdings" pitchFamily="2" charset="2"/>
              </a:rPr>
              <a:t>rotates assuming nothing is connected to it.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Usually associated with the nominal voltage.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If the motor has a gear down and the speed is not indicated separately, then the no load RPM is the speed </a:t>
            </a:r>
            <a:r>
              <a:rPr lang="en-AU" sz="1800" u="sng" dirty="0"/>
              <a:t>after the gear down</a:t>
            </a:r>
            <a:r>
              <a:rPr lang="en-AU" sz="1800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Read DC Motors Specs (1)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80457"/>
            <a:ext cx="8229600" cy="414834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/>
              <a:t>Power Rating</a:t>
            </a:r>
            <a:r>
              <a:rPr lang="en-AU" dirty="0"/>
              <a:t>: 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Can be approximated as (no load current) x (nominal voltage).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Maximum power can be approximated as (stall current) x (nominal voltage). </a:t>
            </a:r>
            <a:r>
              <a:rPr lang="en-AU" sz="1800" dirty="0">
                <a:sym typeface="Wingdings" pitchFamily="2" charset="2"/>
              </a:rPr>
              <a:t> Should only be used for a short time.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/>
              <a:t>Torque</a:t>
            </a:r>
            <a:r>
              <a:rPr lang="en-AU" dirty="0"/>
              <a:t>: Force x Distance 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E.g. a motor rated at a stall torque of 10Nm can hold 10N at the end of 1m, or 20N at the end of 0.5m.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2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Read DC Motors Specs 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600197"/>
            <a:ext cx="8229600" cy="3897975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/>
              <a:t>Stall Torque</a:t>
            </a:r>
            <a:r>
              <a:rPr lang="en-AU" dirty="0"/>
              <a:t>: Maximum torque a motor can provide with the shaft no longer rotating.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Motor will damage if subjected to stall conditions for more than a few </a:t>
            </a:r>
            <a:r>
              <a:rPr lang="en-AU" sz="1800" dirty="0" err="1"/>
              <a:t>secs</a:t>
            </a:r>
            <a:r>
              <a:rPr lang="en-AU" sz="1800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When choosing a motor, consider subjecting it no more than 1/3 of it.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For geared motor, the stall torque is after the gear down (at final shaft).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b="1" dirty="0"/>
              <a:t>Stall Current</a:t>
            </a:r>
            <a:r>
              <a:rPr lang="en-AU" dirty="0"/>
              <a:t>: The current which the motor will draw under maximum torque conditions.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The value can be very high.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0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/>
              <a:t>Electromagnet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43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 DC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24467"/>
            <a:ext cx="8229600" cy="460433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Instead of using permanent magnet to create the magnetic field, we can also use </a:t>
            </a:r>
            <a:r>
              <a:rPr lang="en-AU" dirty="0">
                <a:solidFill>
                  <a:schemeClr val="bg1"/>
                </a:solidFill>
              </a:rPr>
              <a:t>electromagnets</a:t>
            </a:r>
            <a:r>
              <a:rPr lang="en-AU" dirty="0"/>
              <a:t> to do the same.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electromagnet can be powered by using the </a:t>
            </a:r>
            <a:r>
              <a:rPr lang="en-AU" dirty="0">
                <a:solidFill>
                  <a:schemeClr val="bg1"/>
                </a:solidFill>
              </a:rPr>
              <a:t>same power source </a:t>
            </a:r>
            <a:r>
              <a:rPr lang="en-AU" dirty="0"/>
              <a:t>as the armature coil.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By connecting the power lines differently, we get two types of motors: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Series motor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Shunt motor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3211400" y="1940735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391400" y="2120735"/>
            <a:ext cx="1440000" cy="144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344833" y="2750735"/>
            <a:ext cx="347134" cy="18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555566" y="2750735"/>
            <a:ext cx="347134" cy="18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Block Arc 9"/>
          <p:cNvSpPr/>
          <p:nvPr/>
        </p:nvSpPr>
        <p:spPr>
          <a:xfrm rot="16200000">
            <a:off x="3571400" y="2300735"/>
            <a:ext cx="1080000" cy="1080000"/>
          </a:xfrm>
          <a:prstGeom prst="blockArc">
            <a:avLst>
              <a:gd name="adj1" fmla="val 13285087"/>
              <a:gd name="adj2" fmla="val 19444719"/>
              <a:gd name="adj3" fmla="val 1525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3571400" y="2300734"/>
            <a:ext cx="1080000" cy="1080000"/>
          </a:xfrm>
          <a:prstGeom prst="blockArc">
            <a:avLst>
              <a:gd name="adj1" fmla="val 13027682"/>
              <a:gd name="adj2" fmla="val 18839304"/>
              <a:gd name="adj3" fmla="val 15133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25400" y="2372536"/>
            <a:ext cx="972000" cy="1928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612199" y="3117604"/>
            <a:ext cx="972000" cy="1928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3735" y="2939210"/>
            <a:ext cx="0" cy="11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432802" y="2732202"/>
            <a:ext cx="5400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>
            <a:off x="3543867" y="2269068"/>
            <a:ext cx="1152000" cy="1152000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3486802" y="2732202"/>
            <a:ext cx="5400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4687400" y="2732202"/>
            <a:ext cx="5400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6067" y="2709869"/>
            <a:ext cx="5400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91600" y="2961869"/>
            <a:ext cx="0" cy="11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344833" y="3663869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78050" y="3635610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02700" y="3614946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83733" y="3641822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5066" y="2641135"/>
            <a:ext cx="59266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1865" y="2835869"/>
            <a:ext cx="59266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01865" y="3015737"/>
            <a:ext cx="59266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64849" y="3029370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10240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Series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733"/>
            <a:ext cx="8229600" cy="46720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electromagnet windings are in </a:t>
            </a:r>
            <a:r>
              <a:rPr lang="en-AU" dirty="0">
                <a:solidFill>
                  <a:schemeClr val="bg1"/>
                </a:solidFill>
              </a:rPr>
              <a:t>series</a:t>
            </a:r>
            <a:r>
              <a:rPr lang="en-AU" dirty="0"/>
              <a:t> with the armature coil / </a:t>
            </a:r>
            <a:r>
              <a:rPr lang="en-AU" dirty="0" err="1"/>
              <a:t>commutator</a:t>
            </a:r>
            <a:r>
              <a:rPr lang="en-AU" dirty="0"/>
              <a:t> / brush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Very high starting torque.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Very high speed when load is small.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Speed drops drastically with the load.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591225" y="1944186"/>
            <a:ext cx="2376314" cy="2376314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828856" y="2181817"/>
            <a:ext cx="1901051" cy="190105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767380" y="3013527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365759" y="3013527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Block Arc 9"/>
          <p:cNvSpPr/>
          <p:nvPr/>
        </p:nvSpPr>
        <p:spPr>
          <a:xfrm rot="16200000">
            <a:off x="1066488" y="2419449"/>
            <a:ext cx="1425788" cy="1425788"/>
          </a:xfrm>
          <a:prstGeom prst="blockArc">
            <a:avLst>
              <a:gd name="adj1" fmla="val 13285087"/>
              <a:gd name="adj2" fmla="val 19444719"/>
              <a:gd name="adj3" fmla="val 1525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1066488" y="2419447"/>
            <a:ext cx="1425788" cy="1425788"/>
          </a:xfrm>
          <a:prstGeom prst="blockArc">
            <a:avLst>
              <a:gd name="adj1" fmla="val 13027682"/>
              <a:gd name="adj2" fmla="val 18839304"/>
              <a:gd name="adj3" fmla="val 15133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7777" y="2514239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120350" y="3497858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84746" y="3262347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83514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954804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539802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617253" y="2959577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85832" y="3283794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59413" y="4173766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2913" y="4185642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34189" y="4170971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831636" y="4208904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349422" y="3058218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Block Arc 31"/>
          <p:cNvSpPr/>
          <p:nvPr/>
        </p:nvSpPr>
        <p:spPr>
          <a:xfrm rot="16200000">
            <a:off x="1476087" y="2873919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92555" y="3058218"/>
            <a:ext cx="187331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Block Arc 36"/>
          <p:cNvSpPr/>
          <p:nvPr/>
        </p:nvSpPr>
        <p:spPr>
          <a:xfrm rot="5400000">
            <a:off x="1530116" y="2873919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1026093" y="2497607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026093" y="2760385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464173" y="2746247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39802" y="3245858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104918" y="3202218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c 41"/>
          <p:cNvSpPr/>
          <p:nvPr/>
        </p:nvSpPr>
        <p:spPr>
          <a:xfrm rot="10800000">
            <a:off x="2101722" y="3132343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883514" y="4787701"/>
            <a:ext cx="82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711896" y="4678635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792130" y="4733168"/>
            <a:ext cx="0" cy="126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92130" y="4805219"/>
            <a:ext cx="900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70270" y="2623893"/>
            <a:ext cx="0" cy="71401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558056" y="3337910"/>
            <a:ext cx="224428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3598367" y="3431800"/>
            <a:ext cx="1440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670270" y="3431799"/>
            <a:ext cx="0" cy="104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70270" y="2641546"/>
            <a:ext cx="596837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271403" y="2632052"/>
            <a:ext cx="0" cy="43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4140817" y="3075214"/>
            <a:ext cx="261171" cy="208036"/>
          </a:xfrm>
          <a:prstGeom prst="arc">
            <a:avLst>
              <a:gd name="adj1" fmla="val 16200000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rc 70"/>
          <p:cNvSpPr/>
          <p:nvPr/>
        </p:nvSpPr>
        <p:spPr>
          <a:xfrm>
            <a:off x="4140817" y="3211546"/>
            <a:ext cx="261171" cy="208036"/>
          </a:xfrm>
          <a:prstGeom prst="arc">
            <a:avLst>
              <a:gd name="adj1" fmla="val 13031088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Arc 71"/>
          <p:cNvSpPr/>
          <p:nvPr/>
        </p:nvSpPr>
        <p:spPr>
          <a:xfrm>
            <a:off x="4143235" y="3352610"/>
            <a:ext cx="261171" cy="208036"/>
          </a:xfrm>
          <a:prstGeom prst="arc">
            <a:avLst>
              <a:gd name="adj1" fmla="val 13031088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Arc 72"/>
          <p:cNvSpPr/>
          <p:nvPr/>
        </p:nvSpPr>
        <p:spPr>
          <a:xfrm>
            <a:off x="4138399" y="3496102"/>
            <a:ext cx="261171" cy="208036"/>
          </a:xfrm>
          <a:prstGeom prst="arc">
            <a:avLst>
              <a:gd name="adj1" fmla="val 13031088"/>
              <a:gd name="adj2" fmla="val 543083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267107" y="4136137"/>
            <a:ext cx="596837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267107" y="3704138"/>
            <a:ext cx="0" cy="43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863944" y="3713817"/>
            <a:ext cx="0" cy="43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773597" y="3632138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/>
          <p:cNvSpPr/>
          <p:nvPr/>
        </p:nvSpPr>
        <p:spPr>
          <a:xfrm>
            <a:off x="4773597" y="2988343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863944" y="2632052"/>
            <a:ext cx="0" cy="43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863944" y="2641547"/>
            <a:ext cx="596837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4603561" y="3137100"/>
            <a:ext cx="504000" cy="504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460781" y="2641548"/>
            <a:ext cx="0" cy="1836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670269" y="4477548"/>
            <a:ext cx="1800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57488" y="3194492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99074" y="3036963"/>
            <a:ext cx="617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Coil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582459" y="3259115"/>
            <a:ext cx="9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Motor</a:t>
            </a:r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6092552" y="2363919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092552" y="3083585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669218" y="207605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963685" y="289045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6112933" y="3707479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112933" y="4427145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617633" y="34111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current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84066" y="425094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sp>
        <p:nvSpPr>
          <p:cNvPr id="101" name="Arc 100"/>
          <p:cNvSpPr/>
          <p:nvPr/>
        </p:nvSpPr>
        <p:spPr>
          <a:xfrm rot="10800000">
            <a:off x="6164515" y="1828803"/>
            <a:ext cx="2789769" cy="1219834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Arc 101"/>
          <p:cNvSpPr/>
          <p:nvPr/>
        </p:nvSpPr>
        <p:spPr>
          <a:xfrm rot="10800000" flipH="1">
            <a:off x="4671060" y="3188377"/>
            <a:ext cx="2883745" cy="1219834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971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Shunt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733"/>
            <a:ext cx="8229600" cy="46720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electromagnet windings are </a:t>
            </a:r>
            <a:r>
              <a:rPr lang="en-AU" dirty="0">
                <a:solidFill>
                  <a:schemeClr val="bg1"/>
                </a:solidFill>
              </a:rPr>
              <a:t>parallel</a:t>
            </a:r>
            <a:r>
              <a:rPr lang="en-AU" dirty="0"/>
              <a:t> to the armature coil / </a:t>
            </a:r>
            <a:r>
              <a:rPr lang="en-AU" dirty="0" err="1"/>
              <a:t>commutator</a:t>
            </a:r>
            <a:r>
              <a:rPr lang="en-AU" dirty="0"/>
              <a:t> / brush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Almost constant speed over a large range of loading.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Lowest starting torque of any of the DC motors.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591225" y="1944186"/>
            <a:ext cx="2376314" cy="2376314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828856" y="2181817"/>
            <a:ext cx="1901051" cy="190105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767380" y="3013527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365759" y="3013527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Block Arc 9"/>
          <p:cNvSpPr/>
          <p:nvPr/>
        </p:nvSpPr>
        <p:spPr>
          <a:xfrm rot="16200000">
            <a:off x="1066488" y="2419449"/>
            <a:ext cx="1425788" cy="1425788"/>
          </a:xfrm>
          <a:prstGeom prst="blockArc">
            <a:avLst>
              <a:gd name="adj1" fmla="val 13285087"/>
              <a:gd name="adj2" fmla="val 19444719"/>
              <a:gd name="adj3" fmla="val 1525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1066488" y="2419447"/>
            <a:ext cx="1425788" cy="1425788"/>
          </a:xfrm>
          <a:prstGeom prst="blockArc">
            <a:avLst>
              <a:gd name="adj1" fmla="val 13027682"/>
              <a:gd name="adj2" fmla="val 18839304"/>
              <a:gd name="adj3" fmla="val 15133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7777" y="2514239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120350" y="3497858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84746" y="3262347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83514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954804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539802" y="2989061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617253" y="2959577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85832" y="3283794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59413" y="4173766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335" y="4109439"/>
            <a:ext cx="34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831636" y="4208904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349422" y="3058218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Block Arc 31"/>
          <p:cNvSpPr/>
          <p:nvPr/>
        </p:nvSpPr>
        <p:spPr>
          <a:xfrm rot="16200000">
            <a:off x="1476087" y="2873919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92555" y="3058218"/>
            <a:ext cx="187331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Block Arc 36"/>
          <p:cNvSpPr/>
          <p:nvPr/>
        </p:nvSpPr>
        <p:spPr>
          <a:xfrm rot="5400000">
            <a:off x="1530116" y="2873919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1021047" y="2378604"/>
            <a:ext cx="1527222" cy="1526400"/>
          </a:xfrm>
          <a:prstGeom prst="arc">
            <a:avLst>
              <a:gd name="adj1" fmla="val 11453702"/>
              <a:gd name="adj2" fmla="val 20951265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883514" y="4787701"/>
            <a:ext cx="82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711896" y="4678635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792130" y="4733168"/>
            <a:ext cx="0" cy="126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92130" y="4805219"/>
            <a:ext cx="900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70270" y="2623893"/>
            <a:ext cx="0" cy="71401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558056" y="3337910"/>
            <a:ext cx="224428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3598367" y="3431800"/>
            <a:ext cx="1440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670270" y="3431799"/>
            <a:ext cx="0" cy="104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70269" y="2641546"/>
            <a:ext cx="118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271403" y="2632052"/>
            <a:ext cx="0" cy="432000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4140817" y="3075214"/>
            <a:ext cx="261171" cy="208036"/>
          </a:xfrm>
          <a:prstGeom prst="arc">
            <a:avLst>
              <a:gd name="adj1" fmla="val 16200000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rc 70"/>
          <p:cNvSpPr/>
          <p:nvPr/>
        </p:nvSpPr>
        <p:spPr>
          <a:xfrm>
            <a:off x="4140817" y="3211546"/>
            <a:ext cx="261171" cy="208036"/>
          </a:xfrm>
          <a:prstGeom prst="arc">
            <a:avLst>
              <a:gd name="adj1" fmla="val 13031088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Arc 71"/>
          <p:cNvSpPr/>
          <p:nvPr/>
        </p:nvSpPr>
        <p:spPr>
          <a:xfrm>
            <a:off x="4143235" y="3352610"/>
            <a:ext cx="261171" cy="208036"/>
          </a:xfrm>
          <a:prstGeom prst="arc">
            <a:avLst>
              <a:gd name="adj1" fmla="val 13031088"/>
              <a:gd name="adj2" fmla="val 862198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Arc 72"/>
          <p:cNvSpPr/>
          <p:nvPr/>
        </p:nvSpPr>
        <p:spPr>
          <a:xfrm>
            <a:off x="4138399" y="3496102"/>
            <a:ext cx="261171" cy="208036"/>
          </a:xfrm>
          <a:prstGeom prst="arc">
            <a:avLst>
              <a:gd name="adj1" fmla="val 13031088"/>
              <a:gd name="adj2" fmla="val 5430839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4267107" y="3704138"/>
            <a:ext cx="0" cy="18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773597" y="3632138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/>
          <p:cNvSpPr/>
          <p:nvPr/>
        </p:nvSpPr>
        <p:spPr>
          <a:xfrm>
            <a:off x="4773597" y="2988343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863944" y="2632052"/>
            <a:ext cx="0" cy="43200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4603561" y="3137100"/>
            <a:ext cx="504000" cy="504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3670269" y="4477548"/>
            <a:ext cx="118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57488" y="3194492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99074" y="3036963"/>
            <a:ext cx="617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Coil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582459" y="3259115"/>
            <a:ext cx="9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Motor</a:t>
            </a:r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6092552" y="2363919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092552" y="3083585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669218" y="207605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963685" y="289045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speed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6112933" y="3707479"/>
            <a:ext cx="0" cy="719666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112933" y="4427145"/>
            <a:ext cx="187113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617633" y="34111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current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84066" y="425094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torque</a:t>
            </a:r>
          </a:p>
        </p:txBody>
      </p:sp>
      <p:sp>
        <p:nvSpPr>
          <p:cNvPr id="102" name="Arc 101"/>
          <p:cNvSpPr/>
          <p:nvPr/>
        </p:nvSpPr>
        <p:spPr>
          <a:xfrm rot="10800000" flipH="1">
            <a:off x="4671060" y="3188377"/>
            <a:ext cx="2883745" cy="1219834"/>
          </a:xfrm>
          <a:prstGeom prst="arc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454899" y="3169991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01786" y="3177558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08697" y="3884137"/>
            <a:ext cx="116820" cy="36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6" name="Straight Connector 75"/>
          <p:cNvCxnSpPr>
            <a:endCxn id="8" idx="2"/>
          </p:cNvCxnSpPr>
          <p:nvPr/>
        </p:nvCxnSpPr>
        <p:spPr>
          <a:xfrm flipV="1">
            <a:off x="4267107" y="4244137"/>
            <a:ext cx="0" cy="246679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880784" y="3760797"/>
            <a:ext cx="0" cy="72000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349422" y="4326810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2220499" y="4288877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09188" y="4263815"/>
            <a:ext cx="3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230688" y="4246542"/>
            <a:ext cx="3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868074" y="4134340"/>
            <a:ext cx="34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7520301" y="2485339"/>
            <a:ext cx="0" cy="684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112933" y="2540000"/>
            <a:ext cx="1441872" cy="516467"/>
          </a:xfrm>
          <a:custGeom>
            <a:avLst/>
            <a:gdLst>
              <a:gd name="connsiteX0" fmla="*/ 0 w 1600200"/>
              <a:gd name="connsiteY0" fmla="*/ 0 h 516467"/>
              <a:gd name="connsiteX1" fmla="*/ 1303867 w 1600200"/>
              <a:gd name="connsiteY1" fmla="*/ 50800 h 516467"/>
              <a:gd name="connsiteX2" fmla="*/ 1540934 w 1600200"/>
              <a:gd name="connsiteY2" fmla="*/ 143933 h 516467"/>
              <a:gd name="connsiteX3" fmla="*/ 1600200 w 1600200"/>
              <a:gd name="connsiteY3" fmla="*/ 516467 h 51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516467">
                <a:moveTo>
                  <a:pt x="0" y="0"/>
                </a:moveTo>
                <a:cubicBezTo>
                  <a:pt x="523522" y="13405"/>
                  <a:pt x="1047045" y="26811"/>
                  <a:pt x="1303867" y="50800"/>
                </a:cubicBezTo>
                <a:cubicBezTo>
                  <a:pt x="1560689" y="74789"/>
                  <a:pt x="1491545" y="66322"/>
                  <a:pt x="1540934" y="143933"/>
                </a:cubicBezTo>
                <a:cubicBezTo>
                  <a:pt x="1590323" y="221544"/>
                  <a:pt x="1595261" y="369005"/>
                  <a:pt x="1600200" y="516467"/>
                </a:cubicBezTo>
              </a:path>
            </a:pathLst>
          </a:cu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TextBox 107"/>
          <p:cNvSpPr txBox="1"/>
          <p:nvPr/>
        </p:nvSpPr>
        <p:spPr>
          <a:xfrm>
            <a:off x="7184751" y="1881343"/>
            <a:ext cx="11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Nearly constant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882728" y="3869383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70885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 </a:t>
            </a:r>
            <a:r>
              <a:rPr lang="en-AU" dirty="0" err="1"/>
              <a:t>EMF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88533"/>
            <a:ext cx="8229600" cy="42402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Back </a:t>
            </a:r>
            <a:r>
              <a:rPr lang="en-AU" dirty="0" err="1"/>
              <a:t>EMF</a:t>
            </a:r>
            <a:r>
              <a:rPr lang="en-AU" dirty="0"/>
              <a:t> is generated in DC motor’s rotating loop.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Voltage which pushes against the current which induces it.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Due to rule of magnetic induction.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It reduces the armature current: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 err="1"/>
              <a:t>V</a:t>
            </a:r>
            <a:r>
              <a:rPr lang="en-AU" sz="1800" baseline="-25000" dirty="0" err="1"/>
              <a:t>emf</a:t>
            </a:r>
            <a:r>
              <a:rPr lang="en-AU" sz="1800" dirty="0"/>
              <a:t> is </a:t>
            </a:r>
            <a:r>
              <a:rPr lang="en-AU" sz="1800" dirty="0">
                <a:solidFill>
                  <a:schemeClr val="bg1"/>
                </a:solidFill>
              </a:rPr>
              <a:t>proportional to the rotor speed</a:t>
            </a:r>
            <a:r>
              <a:rPr lang="en-AU" sz="1800" dirty="0"/>
              <a:t>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Initially, speed is zero thus </a:t>
            </a:r>
            <a:r>
              <a:rPr lang="en-AU" sz="1800" dirty="0" err="1"/>
              <a:t>V</a:t>
            </a:r>
            <a:r>
              <a:rPr lang="en-AU" sz="1800" baseline="-25000" dirty="0" err="1"/>
              <a:t>emf</a:t>
            </a:r>
            <a:r>
              <a:rPr lang="en-AU" sz="1800" dirty="0"/>
              <a:t> is zero. 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The current I could be very high. Harmful for rotor.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Thus proper starting mechanism that controls starting input voltage is necessary in large DC motor.</a:t>
            </a: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370703" y="1227829"/>
            <a:ext cx="0" cy="114300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8513702" y="1227829"/>
            <a:ext cx="0" cy="114300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62236" y="1278632"/>
            <a:ext cx="1168400" cy="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19901" y="2353898"/>
            <a:ext cx="468000" cy="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136768" y="2353898"/>
            <a:ext cx="432000" cy="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739171" y="2353898"/>
            <a:ext cx="0" cy="28800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187570" y="2362365"/>
            <a:ext cx="0" cy="288000"/>
          </a:xfrm>
          <a:prstGeom prst="line">
            <a:avLst/>
          </a:prstGeom>
          <a:ln w="101600">
            <a:solidFill>
              <a:srgbClr val="FF9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62635" y="2641898"/>
            <a:ext cx="252000" cy="236931"/>
          </a:xfrm>
          <a:prstGeom prst="rect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979967" y="2641898"/>
            <a:ext cx="252000" cy="236931"/>
          </a:xfrm>
          <a:prstGeom prst="rect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7525804" y="2701130"/>
            <a:ext cx="134467" cy="1184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8231967" y="2701130"/>
            <a:ext cx="134467" cy="1184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7578805" y="2819595"/>
            <a:ext cx="0" cy="36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99200" y="2819662"/>
            <a:ext cx="0" cy="36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572635" y="3175262"/>
            <a:ext cx="3600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91137" y="3116031"/>
            <a:ext cx="0" cy="108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007771" y="3175163"/>
            <a:ext cx="2880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370703" y="1466472"/>
            <a:ext cx="0" cy="720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05235" y="1477028"/>
            <a:ext cx="0" cy="720000"/>
          </a:xfrm>
          <a:prstGeom prst="straightConnector1">
            <a:avLst/>
          </a:prstGeom>
          <a:ln w="254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19877" y="146769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7932635" y="3067163"/>
            <a:ext cx="0" cy="238837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21107" y="1799329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81585" y="3241360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69473" y="1899325"/>
            <a:ext cx="69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V</a:t>
            </a:r>
            <a:r>
              <a:rPr lang="en-AU" baseline="-25000" dirty="0" err="1">
                <a:solidFill>
                  <a:schemeClr val="tx2"/>
                </a:solidFill>
              </a:rPr>
              <a:t>emf</a:t>
            </a:r>
            <a:endParaRPr lang="en-AU" baseline="-250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798269" y="2353898"/>
            <a:ext cx="296333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4339824" y="2598815"/>
          <a:ext cx="1117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3" imgW="1117440" imgH="571320" progId="Equation.3">
                  <p:embed/>
                </p:oleObj>
              </mc:Choice>
              <mc:Fallback>
                <p:oleObj name="Equation" r:id="rId3" imgW="1117440" imgH="57132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824" y="2598815"/>
                        <a:ext cx="1117600" cy="5715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6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Universal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733"/>
            <a:ext cx="8229600" cy="46720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Let’s look at the series motor again. We know that it could run on DC supply.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/>
              <a:t>What if we supply it an alternating current (AC)?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400765" y="1871714"/>
            <a:ext cx="2376314" cy="2376314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638396" y="2109345"/>
            <a:ext cx="1901051" cy="190105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576920" y="2941055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175299" y="2941055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Block Arc 9"/>
          <p:cNvSpPr/>
          <p:nvPr/>
        </p:nvSpPr>
        <p:spPr>
          <a:xfrm rot="16200000">
            <a:off x="876028" y="2346977"/>
            <a:ext cx="1425788" cy="1425788"/>
          </a:xfrm>
          <a:prstGeom prst="blockArc">
            <a:avLst>
              <a:gd name="adj1" fmla="val 13285087"/>
              <a:gd name="adj2" fmla="val 19444719"/>
              <a:gd name="adj3" fmla="val 1525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876028" y="2346975"/>
            <a:ext cx="1425788" cy="1425788"/>
          </a:xfrm>
          <a:prstGeom prst="blockArc">
            <a:avLst>
              <a:gd name="adj1" fmla="val 13027682"/>
              <a:gd name="adj2" fmla="val 18839304"/>
              <a:gd name="adj3" fmla="val 15133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7317" y="2441767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929890" y="3425386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94286" y="3189875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693054" y="2916589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64344" y="2916589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349342" y="2916589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426793" y="2887105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95372" y="3211322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68953" y="4101294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2453" y="4113170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43729" y="4098499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641176" y="4136432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158962" y="2985746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Block Arc 31"/>
          <p:cNvSpPr/>
          <p:nvPr/>
        </p:nvSpPr>
        <p:spPr>
          <a:xfrm rot="16200000">
            <a:off x="1285627" y="2801447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02095" y="2985746"/>
            <a:ext cx="187331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Block Arc 36"/>
          <p:cNvSpPr/>
          <p:nvPr/>
        </p:nvSpPr>
        <p:spPr>
          <a:xfrm rot="5400000">
            <a:off x="1339656" y="2801447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35633" y="2425135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35633" y="2687913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273713" y="2673775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349342" y="3173386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14458" y="3129746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rc 41"/>
          <p:cNvSpPr/>
          <p:nvPr/>
        </p:nvSpPr>
        <p:spPr>
          <a:xfrm rot="10800000">
            <a:off x="1911262" y="3059871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93054" y="4715230"/>
            <a:ext cx="646602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860590" y="4732747"/>
            <a:ext cx="64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21656" y="4462163"/>
            <a:ext cx="540000" cy="54000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c 15"/>
          <p:cNvSpPr/>
          <p:nvPr/>
        </p:nvSpPr>
        <p:spPr>
          <a:xfrm>
            <a:off x="1402655" y="4585814"/>
            <a:ext cx="186266" cy="275766"/>
          </a:xfrm>
          <a:prstGeom prst="arc">
            <a:avLst>
              <a:gd name="adj1" fmla="val 10985640"/>
              <a:gd name="adj2" fmla="val 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Arc 73"/>
          <p:cNvSpPr/>
          <p:nvPr/>
        </p:nvSpPr>
        <p:spPr>
          <a:xfrm flipV="1">
            <a:off x="1592107" y="4577347"/>
            <a:ext cx="186266" cy="277200"/>
          </a:xfrm>
          <a:prstGeom prst="arc">
            <a:avLst>
              <a:gd name="adj1" fmla="val 10985640"/>
              <a:gd name="adj2" fmla="val 0"/>
            </a:avLst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/>
          <p:cNvSpPr/>
          <p:nvPr/>
        </p:nvSpPr>
        <p:spPr>
          <a:xfrm>
            <a:off x="3053616" y="1865289"/>
            <a:ext cx="2376314" cy="2376314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/>
          <p:cNvSpPr/>
          <p:nvPr/>
        </p:nvSpPr>
        <p:spPr>
          <a:xfrm>
            <a:off x="3291247" y="2102920"/>
            <a:ext cx="1901051" cy="190105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/>
          <p:cNvSpPr/>
          <p:nvPr/>
        </p:nvSpPr>
        <p:spPr>
          <a:xfrm>
            <a:off x="3229771" y="2934630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/>
          <p:cNvSpPr/>
          <p:nvPr/>
        </p:nvSpPr>
        <p:spPr>
          <a:xfrm>
            <a:off x="4828150" y="2934630"/>
            <a:ext cx="458277" cy="2376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Block Arc 99"/>
          <p:cNvSpPr/>
          <p:nvPr/>
        </p:nvSpPr>
        <p:spPr>
          <a:xfrm rot="16200000">
            <a:off x="3528879" y="2340552"/>
            <a:ext cx="1425788" cy="1425788"/>
          </a:xfrm>
          <a:prstGeom prst="blockArc">
            <a:avLst>
              <a:gd name="adj1" fmla="val 13285087"/>
              <a:gd name="adj2" fmla="val 19444719"/>
              <a:gd name="adj3" fmla="val 1525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3" name="Block Arc 102"/>
          <p:cNvSpPr/>
          <p:nvPr/>
        </p:nvSpPr>
        <p:spPr>
          <a:xfrm rot="5400000">
            <a:off x="3528879" y="2340550"/>
            <a:ext cx="1425788" cy="1425788"/>
          </a:xfrm>
          <a:prstGeom prst="blockArc">
            <a:avLst>
              <a:gd name="adj1" fmla="val 13027682"/>
              <a:gd name="adj2" fmla="val 18839304"/>
              <a:gd name="adj3" fmla="val 15133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600168" y="2435342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>
            <a:off x="3582741" y="3418961"/>
            <a:ext cx="1283210" cy="2546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3347137" y="3183450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3345905" y="2910164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3417195" y="2910164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5002193" y="2910164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79644" y="2880680"/>
            <a:ext cx="71289" cy="332684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5148223" y="3204897"/>
            <a:ext cx="0" cy="152084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5284330" y="4127134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915304" y="4106745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271105" y="4116427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3229771" y="4130007"/>
            <a:ext cx="0" cy="293467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811813" y="2979321"/>
            <a:ext cx="180694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Block Arc 116"/>
          <p:cNvSpPr/>
          <p:nvPr/>
        </p:nvSpPr>
        <p:spPr>
          <a:xfrm rot="16200000">
            <a:off x="3938478" y="2795022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454946" y="2979321"/>
            <a:ext cx="187331" cy="14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Block Arc 118"/>
          <p:cNvSpPr/>
          <p:nvPr/>
        </p:nvSpPr>
        <p:spPr>
          <a:xfrm rot="5400000">
            <a:off x="3992507" y="2795022"/>
            <a:ext cx="504000" cy="504000"/>
          </a:xfrm>
          <a:prstGeom prst="blockArc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0" name="Arc 119"/>
          <p:cNvSpPr/>
          <p:nvPr/>
        </p:nvSpPr>
        <p:spPr>
          <a:xfrm>
            <a:off x="3488484" y="2418710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488484" y="2681488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3926564" y="2667350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5002193" y="3166961"/>
            <a:ext cx="0" cy="252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567309" y="3123321"/>
            <a:ext cx="0" cy="32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Arc 124"/>
          <p:cNvSpPr/>
          <p:nvPr/>
        </p:nvSpPr>
        <p:spPr>
          <a:xfrm rot="10800000">
            <a:off x="4564113" y="3053446"/>
            <a:ext cx="438080" cy="632148"/>
          </a:xfrm>
          <a:prstGeom prst="arc">
            <a:avLst>
              <a:gd name="adj1" fmla="val 11531610"/>
              <a:gd name="adj2" fmla="val 20950911"/>
            </a:avLst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3345905" y="4708805"/>
            <a:ext cx="646602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4513441" y="4726322"/>
            <a:ext cx="648000" cy="1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974507" y="4455738"/>
            <a:ext cx="540000" cy="54000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Arc 128"/>
          <p:cNvSpPr/>
          <p:nvPr/>
        </p:nvSpPr>
        <p:spPr>
          <a:xfrm>
            <a:off x="4055506" y="4579389"/>
            <a:ext cx="186266" cy="275766"/>
          </a:xfrm>
          <a:prstGeom prst="arc">
            <a:avLst>
              <a:gd name="adj1" fmla="val 10985640"/>
              <a:gd name="adj2" fmla="val 0"/>
            </a:avLst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0" name="Arc 129"/>
          <p:cNvSpPr/>
          <p:nvPr/>
        </p:nvSpPr>
        <p:spPr>
          <a:xfrm flipV="1">
            <a:off x="4244958" y="4570922"/>
            <a:ext cx="186266" cy="277200"/>
          </a:xfrm>
          <a:prstGeom prst="arc">
            <a:avLst>
              <a:gd name="adj1" fmla="val 10985640"/>
              <a:gd name="adj2" fmla="val 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867561" y="2919890"/>
            <a:ext cx="237632" cy="27699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064184" y="2919890"/>
            <a:ext cx="237632" cy="276999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dirty="0"/>
              <a:t>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717801" y="2927898"/>
            <a:ext cx="237632" cy="27699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25588" y="2912358"/>
            <a:ext cx="237632" cy="276999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dirty="0"/>
              <a:t>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58690" y="5535667"/>
            <a:ext cx="121417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136048" y="5296399"/>
            <a:ext cx="180000" cy="180000"/>
          </a:xfrm>
          <a:prstGeom prst="ellipse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Oval 134"/>
          <p:cNvSpPr/>
          <p:nvPr/>
        </p:nvSpPr>
        <p:spPr>
          <a:xfrm>
            <a:off x="1903991" y="5296399"/>
            <a:ext cx="180000" cy="180000"/>
          </a:xfrm>
          <a:prstGeom prst="ellipse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1038459" y="5247802"/>
            <a:ext cx="121417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855223" y="4963881"/>
            <a:ext cx="38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85776" y="5258668"/>
            <a:ext cx="38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3700438" y="5517985"/>
            <a:ext cx="1214172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3777796" y="5278717"/>
            <a:ext cx="180000" cy="180000"/>
          </a:xfrm>
          <a:prstGeom prst="ellipse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1" name="Oval 140"/>
          <p:cNvSpPr/>
          <p:nvPr/>
        </p:nvSpPr>
        <p:spPr>
          <a:xfrm>
            <a:off x="4545739" y="5278717"/>
            <a:ext cx="180000" cy="180000"/>
          </a:xfrm>
          <a:prstGeom prst="ellipse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3680207" y="5230120"/>
            <a:ext cx="1214172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07622" y="5226395"/>
            <a:ext cx="38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735558" y="4952461"/>
            <a:ext cx="38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1226048" y="5502621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2003927" y="4774823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877968" y="5658149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077731" y="4739686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3874650" y="5458717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71214" y="5625857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4648079" y="4765468"/>
            <a:ext cx="0" cy="531704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4712831" y="4782034"/>
            <a:ext cx="3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3992" y="1803401"/>
            <a:ext cx="2656438" cy="4301067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3" name="Rectangle 152"/>
          <p:cNvSpPr/>
          <p:nvPr/>
        </p:nvSpPr>
        <p:spPr>
          <a:xfrm>
            <a:off x="2915304" y="1804829"/>
            <a:ext cx="2622501" cy="429963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/>
          <p:cNvSpPr txBox="1"/>
          <p:nvPr/>
        </p:nvSpPr>
        <p:spPr>
          <a:xfrm>
            <a:off x="5587998" y="1620838"/>
            <a:ext cx="3429000" cy="438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In positive and negative halves of AC, not only does the current change direction.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The magnetic field also changes direction.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Torque remains in the same direction!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Series motor can run on AC as well </a:t>
            </a:r>
            <a:r>
              <a:rPr lang="en-AU" dirty="0">
                <a:solidFill>
                  <a:schemeClr val="bg1"/>
                </a:solidFill>
                <a:sym typeface="Wingdings" pitchFamily="2" charset="2"/>
              </a:rPr>
              <a:t> Universal!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Modified for better performance: laminated core instead of solid piece, to reduce eddy current loss due to fluctuating magnetic field.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89822"/>
            <a:ext cx="8229600" cy="43119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Actuators are responsible for </a:t>
            </a:r>
            <a:r>
              <a:rPr lang="en-AU" dirty="0">
                <a:solidFill>
                  <a:schemeClr val="bg1"/>
                </a:solidFill>
              </a:rPr>
              <a:t>moving</a:t>
            </a:r>
            <a:r>
              <a:rPr lang="en-AU" dirty="0"/>
              <a:t> or controlling a mechanism.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They produce physical changes such as linear and angular displacement.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56" y="4743039"/>
            <a:ext cx="211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</a:rPr>
              <a:t>Quadcopter</a:t>
            </a:r>
            <a:endParaRPr lang="en-AU" dirty="0">
              <a:solidFill>
                <a:srgbClr val="FF0000"/>
              </a:solidFill>
            </a:endParaRP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https://commons.wikimedia.org/wiki/File:Onyxstar_Fox-C8_XT_xender_360.jpg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957571"/>
            <a:ext cx="2170022" cy="1674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2835" y="4732100"/>
            <a:ext cx="211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Delta Robots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https://commons.wikimedia.org/wiki/File:TOSY_Parallel_Robot.JPG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2223" y="4723203"/>
            <a:ext cx="2520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Autonomous Vehicle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https://commons.wikimedia.org/wiki/File:2014-03-04_Geneva_Motor_Show_1186.JPG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335" y="2932469"/>
            <a:ext cx="2531533" cy="16813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84690" y="2785528"/>
            <a:ext cx="336110" cy="592668"/>
          </a:xfrm>
          <a:prstGeom prst="line">
            <a:avLst/>
          </a:prstGeom>
          <a:ln w="254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3044" y="2416196"/>
            <a:ext cx="10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Motors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01" y="2957571"/>
            <a:ext cx="2510682" cy="167453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313023" y="2785528"/>
            <a:ext cx="446177" cy="781645"/>
          </a:xfrm>
          <a:prstGeom prst="line">
            <a:avLst/>
          </a:prstGeom>
          <a:ln w="254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6111" y="2416196"/>
            <a:ext cx="10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Motors</a:t>
            </a:r>
            <a:endParaRPr lang="en-AU" sz="1200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907867" y="2785528"/>
            <a:ext cx="152400" cy="1009310"/>
          </a:xfrm>
          <a:prstGeom prst="line">
            <a:avLst/>
          </a:prstGeom>
          <a:ln w="254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72911" y="2093030"/>
            <a:ext cx="271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Engine/Motor for motion; Motor for steering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01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A2DBEA9-4877-4CA5-9260-12C42BD14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8229600" cy="1143000"/>
          </a:xfrm>
        </p:spPr>
        <p:txBody>
          <a:bodyPr/>
          <a:lstStyle/>
          <a:p>
            <a:pPr algn="l" eaLnBrk="1" hangingPunct="1"/>
            <a:r>
              <a:rPr lang="en-AU" altLang="en-US"/>
              <a:t>Nikola Tesla</a:t>
            </a:r>
            <a:br>
              <a:rPr lang="en-AU" altLang="en-US"/>
            </a:br>
            <a:r>
              <a:rPr lang="en-AU" altLang="en-US" sz="2800"/>
              <a:t>10 July 1856 – 7 January 1943</a:t>
            </a:r>
          </a:p>
        </p:txBody>
      </p:sp>
      <p:pic>
        <p:nvPicPr>
          <p:cNvPr id="24579" name="Picture 5" descr="Nikola Tesla">
            <a:extLst>
              <a:ext uri="{FF2B5EF4-FFF2-40B4-BE49-F238E27FC236}">
                <a16:creationId xmlns:a16="http://schemas.microsoft.com/office/drawing/2014/main" id="{D24667A1-A294-4C81-B03F-41A155250D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5513" y="1989138"/>
            <a:ext cx="250825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0B6801-2CA5-41F1-9D95-65445005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May 15, 2016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4583" name="Picture 2" descr="https://upload.wikimedia.org/wikipedia/commons/b/b1/%D0%9D%D1%96%D0%BA%D0%BE%D0%BB%D0%B0_%D0%A2%D1%8D%D1%81%D0%BB%D0%B0%2C_1880..png">
            <a:extLst>
              <a:ext uri="{FF2B5EF4-FFF2-40B4-BE49-F238E27FC236}">
                <a16:creationId xmlns:a16="http://schemas.microsoft.com/office/drawing/2014/main" id="{E2698BFC-915E-446B-8E69-8E174605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777875"/>
            <a:ext cx="2547938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3">
            <a:extLst>
              <a:ext uri="{FF2B5EF4-FFF2-40B4-BE49-F238E27FC236}">
                <a16:creationId xmlns:a16="http://schemas.microsoft.com/office/drawing/2014/main" id="{761CEC94-E35A-485B-B504-ABD35ADE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691188"/>
            <a:ext cx="26654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953CA-1BE4-496D-9D80-22507AB6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38" y="0"/>
            <a:ext cx="48073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6">
            <a:extLst>
              <a:ext uri="{FF2B5EF4-FFF2-40B4-BE49-F238E27FC236}">
                <a16:creationId xmlns:a16="http://schemas.microsoft.com/office/drawing/2014/main" id="{FB0C52FE-5611-4893-965F-7C3F99EC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F7C1F9-F3CA-419F-892C-D524FE6C9DA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3E42EB62-32B1-458F-A031-87A4C2240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Tesla Induction Motor: Stator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8284B38-D9AC-4834-A211-F0524613595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05038"/>
            <a:ext cx="5554663" cy="3921125"/>
          </a:xfrm>
        </p:spPr>
        <p:txBody>
          <a:bodyPr/>
          <a:lstStyle/>
          <a:p>
            <a:pPr lvl="1" eaLnBrk="1" hangingPunct="1"/>
            <a:r>
              <a:rPr lang="en-AU" altLang="en-US" sz="2400">
                <a:solidFill>
                  <a:srgbClr val="000099"/>
                </a:solidFill>
              </a:rPr>
              <a:t>AC windings are physically separated </a:t>
            </a:r>
          </a:p>
          <a:p>
            <a:pPr lvl="1" eaLnBrk="1" hangingPunct="1"/>
            <a:r>
              <a:rPr lang="en-AU" altLang="en-US" sz="2400">
                <a:solidFill>
                  <a:srgbClr val="000099"/>
                </a:solidFill>
              </a:rPr>
              <a:t>Angle between windings is 2</a:t>
            </a:r>
            <a:r>
              <a:rPr lang="el-GR" altLang="en-US" sz="2400">
                <a:solidFill>
                  <a:srgbClr val="000099"/>
                </a:solidFill>
                <a:cs typeface="Times New Roman" panose="02020603050405020304" pitchFamily="18" charset="0"/>
              </a:rPr>
              <a:t>π</a:t>
            </a:r>
            <a:r>
              <a:rPr lang="en-AU" altLang="en-US" sz="2400">
                <a:solidFill>
                  <a:srgbClr val="000099"/>
                </a:solidFill>
                <a:cs typeface="Times New Roman" panose="02020603050405020304" pitchFamily="18" charset="0"/>
              </a:rPr>
              <a:t>/3 (120</a:t>
            </a:r>
            <a:r>
              <a:rPr lang="en-AU" altLang="en-US" sz="2400" baseline="30000">
                <a:solidFill>
                  <a:srgbClr val="000099"/>
                </a:solidFill>
                <a:cs typeface="Times New Roman" panose="02020603050405020304" pitchFamily="18" charset="0"/>
              </a:rPr>
              <a:t>0</a:t>
            </a:r>
            <a:r>
              <a:rPr lang="en-AU" altLang="en-US" sz="2400">
                <a:solidFill>
                  <a:srgbClr val="000099"/>
                </a:solidFill>
                <a:cs typeface="Times New Roman" panose="02020603050405020304" pitchFamily="18" charset="0"/>
              </a:rPr>
              <a:t>)</a:t>
            </a:r>
          </a:p>
          <a:p>
            <a:pPr lvl="1" eaLnBrk="1" hangingPunct="1"/>
            <a:r>
              <a:rPr lang="en-AU" altLang="en-US" sz="2400">
                <a:solidFill>
                  <a:srgbClr val="000099"/>
                </a:solidFill>
                <a:cs typeface="Times New Roman" panose="02020603050405020304" pitchFamily="18" charset="0"/>
              </a:rPr>
              <a:t>Voltage range is up to 33kV</a:t>
            </a:r>
          </a:p>
          <a:p>
            <a:pPr lvl="1" eaLnBrk="1" hangingPunct="1"/>
            <a:r>
              <a:rPr lang="en-AU" altLang="en-US" sz="2400">
                <a:solidFill>
                  <a:srgbClr val="000099"/>
                </a:solidFill>
                <a:cs typeface="Times New Roman" panose="02020603050405020304" pitchFamily="18" charset="0"/>
              </a:rPr>
              <a:t>The ends of three phase windings are connected in</a:t>
            </a:r>
          </a:p>
          <a:p>
            <a:pPr lvl="2" eaLnBrk="1" hangingPunct="1"/>
            <a:r>
              <a:rPr lang="en-AU" altLang="en-US" sz="2000">
                <a:solidFill>
                  <a:srgbClr val="000099"/>
                </a:solidFill>
                <a:cs typeface="Times New Roman" panose="02020603050405020304" pitchFamily="18" charset="0"/>
              </a:rPr>
              <a:t>Star, or</a:t>
            </a:r>
          </a:p>
          <a:p>
            <a:pPr lvl="2" eaLnBrk="1" hangingPunct="1"/>
            <a:r>
              <a:rPr lang="en-AU" altLang="en-US" sz="2000">
                <a:solidFill>
                  <a:srgbClr val="000099"/>
                </a:solidFill>
                <a:cs typeface="Times New Roman" panose="02020603050405020304" pitchFamily="18" charset="0"/>
              </a:rPr>
              <a:t>Delta configuration</a:t>
            </a:r>
            <a:endParaRPr lang="el-GR" altLang="en-US" sz="200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/>
            <a:endParaRPr lang="en-AU" altLang="en-US" sz="2800"/>
          </a:p>
        </p:txBody>
      </p:sp>
      <p:graphicFrame>
        <p:nvGraphicFramePr>
          <p:cNvPr id="56325" name="Object 4">
            <a:extLst>
              <a:ext uri="{FF2B5EF4-FFF2-40B4-BE49-F238E27FC236}">
                <a16:creationId xmlns:a16="http://schemas.microsoft.com/office/drawing/2014/main" id="{95EC4746-D458-4B8F-946C-8BE44E5974D2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011863" y="3789363"/>
          <a:ext cx="2520950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isio" r:id="rId3" imgW="6124432" imgH="4092511" progId="Visio.Drawing.11">
                  <p:embed/>
                </p:oleObj>
              </mc:Choice>
              <mc:Fallback>
                <p:oleObj name="Visio" r:id="rId3" imgW="6124432" imgH="4092511" progId="Visio.Drawing.11">
                  <p:embed/>
                  <p:pic>
                    <p:nvPicPr>
                      <p:cNvPr id="56325" name="Object 4">
                        <a:extLst>
                          <a:ext uri="{FF2B5EF4-FFF2-40B4-BE49-F238E27FC236}">
                            <a16:creationId xmlns:a16="http://schemas.microsoft.com/office/drawing/2014/main" id="{95EC4746-D458-4B8F-946C-8BE44E5974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507" t="8154" r="43375" b="36458"/>
                      <a:stretch>
                        <a:fillRect/>
                      </a:stretch>
                    </p:blipFill>
                    <p:spPr bwMode="auto">
                      <a:xfrm>
                        <a:off x="6011863" y="3789363"/>
                        <a:ext cx="2520950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Line 5">
            <a:extLst>
              <a:ext uri="{FF2B5EF4-FFF2-40B4-BE49-F238E27FC236}">
                <a16:creationId xmlns:a16="http://schemas.microsoft.com/office/drawing/2014/main" id="{D5FBCD6C-849A-49B2-B45B-D0B689290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43656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27" name="Line 6">
            <a:extLst>
              <a:ext uri="{FF2B5EF4-FFF2-40B4-BE49-F238E27FC236}">
                <a16:creationId xmlns:a16="http://schemas.microsoft.com/office/drawing/2014/main" id="{9E44E464-A766-41E5-AF96-93D92DDA18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9563" y="4508500"/>
            <a:ext cx="1444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28" name="Line 7">
            <a:extLst>
              <a:ext uri="{FF2B5EF4-FFF2-40B4-BE49-F238E27FC236}">
                <a16:creationId xmlns:a16="http://schemas.microsoft.com/office/drawing/2014/main" id="{5A54BAF8-6759-4255-9642-BA5324582E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04025" y="4508500"/>
            <a:ext cx="2159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29" name="Line 8">
            <a:extLst>
              <a:ext uri="{FF2B5EF4-FFF2-40B4-BE49-F238E27FC236}">
                <a16:creationId xmlns:a16="http://schemas.microsoft.com/office/drawing/2014/main" id="{3D8DBEBB-597C-4FCC-BB86-16AF2E5F3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6550" y="5300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0" name="Line 9">
            <a:extLst>
              <a:ext uri="{FF2B5EF4-FFF2-40B4-BE49-F238E27FC236}">
                <a16:creationId xmlns:a16="http://schemas.microsoft.com/office/drawing/2014/main" id="{1FBAAB9C-3D35-41D8-B10F-2CA04EEE82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9563" y="5300663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1" name="Line 10">
            <a:extLst>
              <a:ext uri="{FF2B5EF4-FFF2-40B4-BE49-F238E27FC236}">
                <a16:creationId xmlns:a16="http://schemas.microsoft.com/office/drawing/2014/main" id="{EABC66D5-B3F0-42BC-BF8A-897E1991B0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9563" y="5876925"/>
            <a:ext cx="1081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2" name="Line 11">
            <a:extLst>
              <a:ext uri="{FF2B5EF4-FFF2-40B4-BE49-F238E27FC236}">
                <a16:creationId xmlns:a16="http://schemas.microsoft.com/office/drawing/2014/main" id="{50313D06-EE4F-47E4-9F83-8DD7AD3CE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587692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3" name="Line 12">
            <a:extLst>
              <a:ext uri="{FF2B5EF4-FFF2-40B4-BE49-F238E27FC236}">
                <a16:creationId xmlns:a16="http://schemas.microsoft.com/office/drawing/2014/main" id="{1065B535-7C91-4CE3-9618-696AA9D86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4" name="Line 13">
            <a:extLst>
              <a:ext uri="{FF2B5EF4-FFF2-40B4-BE49-F238E27FC236}">
                <a16:creationId xmlns:a16="http://schemas.microsoft.com/office/drawing/2014/main" id="{27E3807C-24A9-4101-920D-67902BAEBC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9563" y="6165850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5" name="Line 14">
            <a:extLst>
              <a:ext uri="{FF2B5EF4-FFF2-40B4-BE49-F238E27FC236}">
                <a16:creationId xmlns:a16="http://schemas.microsoft.com/office/drawing/2014/main" id="{E36D0A5B-FCB3-4533-8C11-2D81BF20EB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39338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6" name="Line 15">
            <a:extLst>
              <a:ext uri="{FF2B5EF4-FFF2-40B4-BE49-F238E27FC236}">
                <a16:creationId xmlns:a16="http://schemas.microsoft.com/office/drawing/2014/main" id="{331B6F4D-C76D-4A4E-B967-35E41BFE3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4525" y="479742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7" name="Line 16">
            <a:extLst>
              <a:ext uri="{FF2B5EF4-FFF2-40B4-BE49-F238E27FC236}">
                <a16:creationId xmlns:a16="http://schemas.microsoft.com/office/drawing/2014/main" id="{D95CAE4E-539C-43CD-8A72-FEFC1F9EE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4868863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8" name="Line 17">
            <a:extLst>
              <a:ext uri="{FF2B5EF4-FFF2-40B4-BE49-F238E27FC236}">
                <a16:creationId xmlns:a16="http://schemas.microsoft.com/office/drawing/2014/main" id="{D3BC04DA-11B4-4AA3-A34D-A93EDA61D1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4525" y="501332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339" name="Text Box 18">
            <a:extLst>
              <a:ext uri="{FF2B5EF4-FFF2-40B4-BE49-F238E27FC236}">
                <a16:creationId xmlns:a16="http://schemas.microsoft.com/office/drawing/2014/main" id="{4E26882D-A676-4391-BF57-EF2D43654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675" y="3808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Star</a:t>
            </a:r>
          </a:p>
        </p:txBody>
      </p:sp>
      <p:sp>
        <p:nvSpPr>
          <p:cNvPr id="56340" name="Text Box 19">
            <a:extLst>
              <a:ext uri="{FF2B5EF4-FFF2-40B4-BE49-F238E27FC236}">
                <a16:creationId xmlns:a16="http://schemas.microsoft.com/office/drawing/2014/main" id="{A82912BB-9159-4495-8162-ACE644654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425" y="5248275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Delta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>
            <a:extLst>
              <a:ext uri="{FF2B5EF4-FFF2-40B4-BE49-F238E27FC236}">
                <a16:creationId xmlns:a16="http://schemas.microsoft.com/office/drawing/2014/main" id="{BA297C0F-DDB8-43CF-9C73-26DA0E50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882C7-E9DB-4566-B928-FD1B9A0941D9}" type="slidenum">
              <a:rPr lang="en-US" altLang="en-US" smtClean="0"/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14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0C90CED-C966-4BDE-ABA2-D712FFD20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Three-phase Power System</a:t>
            </a:r>
          </a:p>
        </p:txBody>
      </p:sp>
      <p:pic>
        <p:nvPicPr>
          <p:cNvPr id="57348" name="Picture 3">
            <a:extLst>
              <a:ext uri="{FF2B5EF4-FFF2-40B4-BE49-F238E27FC236}">
                <a16:creationId xmlns:a16="http://schemas.microsoft.com/office/drawing/2014/main" id="{54FD52FF-8571-4A61-A029-88640D9B1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5" b="-1012"/>
          <a:stretch>
            <a:fillRect/>
          </a:stretch>
        </p:blipFill>
        <p:spPr>
          <a:xfrm>
            <a:off x="457200" y="2205038"/>
            <a:ext cx="6851650" cy="3960812"/>
          </a:xfrm>
        </p:spPr>
      </p:pic>
      <p:sp>
        <p:nvSpPr>
          <p:cNvPr id="57349" name="Line 4">
            <a:extLst>
              <a:ext uri="{FF2B5EF4-FFF2-40B4-BE49-F238E27FC236}">
                <a16:creationId xmlns:a16="http://schemas.microsoft.com/office/drawing/2014/main" id="{5590B365-6EF1-4B28-A600-B28AE83B8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6913" y="407670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7350" name="Line 5">
            <a:extLst>
              <a:ext uri="{FF2B5EF4-FFF2-40B4-BE49-F238E27FC236}">
                <a16:creationId xmlns:a16="http://schemas.microsoft.com/office/drawing/2014/main" id="{563C5673-9F9A-4B49-96B2-00EFB5033C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7988" y="3500438"/>
            <a:ext cx="288925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7351" name="Line 6">
            <a:extLst>
              <a:ext uri="{FF2B5EF4-FFF2-40B4-BE49-F238E27FC236}">
                <a16:creationId xmlns:a16="http://schemas.microsoft.com/office/drawing/2014/main" id="{E76CF671-B8AD-4064-B638-F45B6EB43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7988" y="4076700"/>
            <a:ext cx="2889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7352" name="Oval 7">
            <a:extLst>
              <a:ext uri="{FF2B5EF4-FFF2-40B4-BE49-F238E27FC236}">
                <a16:creationId xmlns:a16="http://schemas.microsoft.com/office/drawing/2014/main" id="{2BA7999A-E5DF-4642-AE4D-DBA7F45B5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3716338"/>
            <a:ext cx="431800" cy="7207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7353" name="Line 8">
            <a:extLst>
              <a:ext uri="{FF2B5EF4-FFF2-40B4-BE49-F238E27FC236}">
                <a16:creationId xmlns:a16="http://schemas.microsoft.com/office/drawing/2014/main" id="{1EC44674-908C-4BA3-90C3-55CB534226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88350" y="3573463"/>
            <a:ext cx="2873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7354" name="Text Box 9">
            <a:extLst>
              <a:ext uri="{FF2B5EF4-FFF2-40B4-BE49-F238E27FC236}">
                <a16:creationId xmlns:a16="http://schemas.microsoft.com/office/drawing/2014/main" id="{A6F0A53F-0219-492B-A4D8-899F58645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0" y="42926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Va</a:t>
            </a:r>
          </a:p>
        </p:txBody>
      </p:sp>
      <p:sp>
        <p:nvSpPr>
          <p:cNvPr id="57355" name="Text Box 10">
            <a:extLst>
              <a:ext uri="{FF2B5EF4-FFF2-40B4-BE49-F238E27FC236}">
                <a16:creationId xmlns:a16="http://schemas.microsoft.com/office/drawing/2014/main" id="{E790F982-38DE-408A-8839-07DC99726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938" y="2873375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Vc</a:t>
            </a:r>
          </a:p>
        </p:txBody>
      </p:sp>
      <p:sp>
        <p:nvSpPr>
          <p:cNvPr id="57356" name="Text Box 11">
            <a:extLst>
              <a:ext uri="{FF2B5EF4-FFF2-40B4-BE49-F238E27FC236}">
                <a16:creationId xmlns:a16="http://schemas.microsoft.com/office/drawing/2014/main" id="{93B5238D-0FBC-44B6-A36B-155DA6553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47244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Vb</a:t>
            </a:r>
          </a:p>
        </p:txBody>
      </p:sp>
      <p:sp>
        <p:nvSpPr>
          <p:cNvPr id="57357" name="Text Box 12">
            <a:extLst>
              <a:ext uri="{FF2B5EF4-FFF2-40B4-BE49-F238E27FC236}">
                <a16:creationId xmlns:a16="http://schemas.microsoft.com/office/drawing/2014/main" id="{63DCC64F-2BF7-4169-B441-247C8265C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Va</a:t>
            </a:r>
          </a:p>
        </p:txBody>
      </p:sp>
      <p:sp>
        <p:nvSpPr>
          <p:cNvPr id="57358" name="Text Box 13">
            <a:extLst>
              <a:ext uri="{FF2B5EF4-FFF2-40B4-BE49-F238E27FC236}">
                <a16:creationId xmlns:a16="http://schemas.microsoft.com/office/drawing/2014/main" id="{073E889B-74B5-4514-8EA7-DDB84213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565400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Vc</a:t>
            </a:r>
          </a:p>
        </p:txBody>
      </p:sp>
      <p:sp>
        <p:nvSpPr>
          <p:cNvPr id="57359" name="Text Box 14">
            <a:extLst>
              <a:ext uri="{FF2B5EF4-FFF2-40B4-BE49-F238E27FC236}">
                <a16:creationId xmlns:a16="http://schemas.microsoft.com/office/drawing/2014/main" id="{5BF5565E-3F92-4756-8CF2-8AA69501C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781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7360" name="Text Box 15">
            <a:extLst>
              <a:ext uri="{FF2B5EF4-FFF2-40B4-BE49-F238E27FC236}">
                <a16:creationId xmlns:a16="http://schemas.microsoft.com/office/drawing/2014/main" id="{C7CBAB01-FDBF-4958-9706-7C552450C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5654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Vb</a:t>
            </a:r>
          </a:p>
        </p:txBody>
      </p:sp>
      <p:sp>
        <p:nvSpPr>
          <p:cNvPr id="57361" name="Text Box 16">
            <a:extLst>
              <a:ext uri="{FF2B5EF4-FFF2-40B4-BE49-F238E27FC236}">
                <a16:creationId xmlns:a16="http://schemas.microsoft.com/office/drawing/2014/main" id="{3CDD8FD9-981C-4BDA-B1E5-A9E81050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2060575"/>
            <a:ext cx="118745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AU" altLang="en-US" sz="1800" b="1" i="1">
                <a:latin typeface="Arial" panose="020B0604020202020204" pitchFamily="34" charset="0"/>
              </a:rPr>
              <a:t>Phasor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AU" altLang="en-US" sz="1800" b="1" i="1">
                <a:latin typeface="Arial" panose="020B0604020202020204" pitchFamily="34" charset="0"/>
              </a:rPr>
              <a:t>Diagram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D055CE5C-62F9-4B1B-B2A0-B5DC42D0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882C7-E9DB-4566-B928-FD1B9A0941D9}" type="slidenum">
              <a:rPr lang="en-US" altLang="en-US" smtClean="0"/>
              <a:pPr>
                <a:spcBef>
                  <a:spcPct val="0"/>
                </a:spcBef>
                <a:buFontTx/>
                <a:buNone/>
              </a:pPr>
              <a:t>84</a:t>
            </a:fld>
            <a:endParaRPr lang="en-US" altLang="en-US" sz="14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49B578FE-5C38-4E8C-B191-D60975AA8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Three-phase Induction Motors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21E358FF-3892-4F3B-A993-59697A7EE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Most widely used</a:t>
            </a:r>
          </a:p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Nearly all motors above 3kW are three-phase induction motors</a:t>
            </a:r>
          </a:p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Economical</a:t>
            </a:r>
          </a:p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Long life</a:t>
            </a:r>
          </a:p>
          <a:p>
            <a:pPr eaLnBrk="1" hangingPunct="1"/>
            <a:r>
              <a:rPr lang="en-AU" altLang="en-US">
                <a:solidFill>
                  <a:srgbClr val="000099"/>
                </a:solidFill>
              </a:rPr>
              <a:t>Less maintenance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>
            <a:extLst>
              <a:ext uri="{FF2B5EF4-FFF2-40B4-BE49-F238E27FC236}">
                <a16:creationId xmlns:a16="http://schemas.microsoft.com/office/drawing/2014/main" id="{DF2E131C-CE63-4984-AC2B-AEC15DEF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882C7-E9DB-4566-B928-FD1B9A0941D9}" type="slidenum">
              <a:rPr lang="en-US" altLang="en-US" smtClean="0"/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4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BCDDC0A8-7BF2-4D76-BCBD-EAFCCE4AA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Stator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9D43540-012C-45A0-9402-C9587C801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Stator windings are star or delta connected</a:t>
            </a:r>
          </a:p>
          <a:p>
            <a:pPr eaLnBrk="1" hangingPunct="1"/>
            <a:r>
              <a:rPr lang="en-AU" altLang="en-US"/>
              <a:t>They use three-phase AC</a:t>
            </a:r>
          </a:p>
          <a:p>
            <a:pPr eaLnBrk="1" hangingPunct="1"/>
            <a:r>
              <a:rPr lang="en-AU" altLang="en-US" sz="3600" b="1" i="1">
                <a:solidFill>
                  <a:srgbClr val="000099"/>
                </a:solidFill>
              </a:rPr>
              <a:t>=&gt; Rotating </a:t>
            </a:r>
          </a:p>
          <a:p>
            <a:pPr eaLnBrk="1" hangingPunct="1">
              <a:buFontTx/>
              <a:buNone/>
            </a:pPr>
            <a:r>
              <a:rPr lang="en-AU" altLang="en-US" sz="3600" b="1" i="1">
                <a:solidFill>
                  <a:srgbClr val="000099"/>
                </a:solidFill>
              </a:rPr>
              <a:t>Magnetic Field</a:t>
            </a:r>
          </a:p>
          <a:p>
            <a:pPr eaLnBrk="1" hangingPunct="1">
              <a:buFontTx/>
              <a:buNone/>
            </a:pPr>
            <a:r>
              <a:rPr lang="en-AU" altLang="en-US" sz="3600" b="1" i="1">
                <a:solidFill>
                  <a:srgbClr val="000099"/>
                </a:solidFill>
              </a:rPr>
              <a:t>	is Generated</a:t>
            </a:r>
          </a:p>
        </p:txBody>
      </p:sp>
      <p:sp>
        <p:nvSpPr>
          <p:cNvPr id="59397" name="Rectangle 4">
            <a:extLst>
              <a:ext uri="{FF2B5EF4-FFF2-40B4-BE49-F238E27FC236}">
                <a16:creationId xmlns:a16="http://schemas.microsoft.com/office/drawing/2014/main" id="{F99E0EAB-AC3B-4B09-B9EF-24BF56CF7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2781300"/>
            <a:ext cx="649287" cy="2952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9398" name="Oval 5">
            <a:extLst>
              <a:ext uri="{FF2B5EF4-FFF2-40B4-BE49-F238E27FC236}">
                <a16:creationId xmlns:a16="http://schemas.microsoft.com/office/drawing/2014/main" id="{63ED2741-17DF-4434-B4D3-321CDCB89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213100"/>
            <a:ext cx="2305050" cy="2232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Stator or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Armature</a:t>
            </a:r>
          </a:p>
        </p:txBody>
      </p:sp>
      <p:sp>
        <p:nvSpPr>
          <p:cNvPr id="59399" name="Oval 6">
            <a:extLst>
              <a:ext uri="{FF2B5EF4-FFF2-40B4-BE49-F238E27FC236}">
                <a16:creationId xmlns:a16="http://schemas.microsoft.com/office/drawing/2014/main" id="{782F4665-CDE5-4021-8ECC-3BC850A65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573463"/>
            <a:ext cx="1584325" cy="15113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9400" name="Oval 7">
            <a:extLst>
              <a:ext uri="{FF2B5EF4-FFF2-40B4-BE49-F238E27FC236}">
                <a16:creationId xmlns:a16="http://schemas.microsoft.com/office/drawing/2014/main" id="{D57C27F5-02E0-42FB-899A-9B4EDC5C9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3860800"/>
            <a:ext cx="863600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Rotor</a:t>
            </a:r>
          </a:p>
        </p:txBody>
      </p:sp>
      <p:sp>
        <p:nvSpPr>
          <p:cNvPr id="59401" name="Oval 8">
            <a:extLst>
              <a:ext uri="{FF2B5EF4-FFF2-40B4-BE49-F238E27FC236}">
                <a16:creationId xmlns:a16="http://schemas.microsoft.com/office/drawing/2014/main" id="{7872570C-C2D3-4F7C-B191-8DFE6285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3429000"/>
            <a:ext cx="288925" cy="287338"/>
          </a:xfrm>
          <a:prstGeom prst="ellipse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59402" name="Oval 9">
            <a:extLst>
              <a:ext uri="{FF2B5EF4-FFF2-40B4-BE49-F238E27FC236}">
                <a16:creationId xmlns:a16="http://schemas.microsoft.com/office/drawing/2014/main" id="{C319DF9D-A978-42CE-B138-A10DCB3EA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941888"/>
            <a:ext cx="287338" cy="287337"/>
          </a:xfrm>
          <a:prstGeom prst="ellipse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600" b="1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9403" name="Oval 10">
            <a:extLst>
              <a:ext uri="{FF2B5EF4-FFF2-40B4-BE49-F238E27FC236}">
                <a16:creationId xmlns:a16="http://schemas.microsoft.com/office/drawing/2014/main" id="{2E068F87-BCAC-49C3-9E21-4812A5C65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221163"/>
            <a:ext cx="288925" cy="287337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59404" name="Oval 11">
            <a:extLst>
              <a:ext uri="{FF2B5EF4-FFF2-40B4-BE49-F238E27FC236}">
                <a16:creationId xmlns:a16="http://schemas.microsoft.com/office/drawing/2014/main" id="{28E0162C-131E-44CF-A9A0-A659CF410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221163"/>
            <a:ext cx="288925" cy="287337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 b="1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9405" name="Oval 12">
            <a:extLst>
              <a:ext uri="{FF2B5EF4-FFF2-40B4-BE49-F238E27FC236}">
                <a16:creationId xmlns:a16="http://schemas.microsoft.com/office/drawing/2014/main" id="{04D3ED5D-C65E-45E4-94D6-345E8858E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284538"/>
            <a:ext cx="287338" cy="287337"/>
          </a:xfrm>
          <a:prstGeom prst="ellipse">
            <a:avLst/>
          </a:prstGeom>
          <a:solidFill>
            <a:srgbClr val="FC574A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 b="1">
                <a:latin typeface="Arial" panose="020B0604020202020204" pitchFamily="34" charset="0"/>
              </a:rPr>
              <a:t>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AU" altLang="en-US" sz="1800" b="1">
              <a:latin typeface="Arial" panose="020B0604020202020204" pitchFamily="34" charset="0"/>
            </a:endParaRPr>
          </a:p>
        </p:txBody>
      </p:sp>
      <p:sp>
        <p:nvSpPr>
          <p:cNvPr id="59406" name="Oval 13">
            <a:extLst>
              <a:ext uri="{FF2B5EF4-FFF2-40B4-BE49-F238E27FC236}">
                <a16:creationId xmlns:a16="http://schemas.microsoft.com/office/drawing/2014/main" id="{64AF486D-7AF2-445D-A7BA-2D9F19532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4868863"/>
            <a:ext cx="287337" cy="288925"/>
          </a:xfrm>
          <a:prstGeom prst="ellipse">
            <a:avLst/>
          </a:prstGeom>
          <a:solidFill>
            <a:srgbClr val="FC574A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59407" name="Text Box 14">
            <a:extLst>
              <a:ext uri="{FF2B5EF4-FFF2-40B4-BE49-F238E27FC236}">
                <a16:creationId xmlns:a16="http://schemas.microsoft.com/office/drawing/2014/main" id="{7C6C7DEB-D418-46EC-ABB4-E21E2FF2C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8" y="2914650"/>
            <a:ext cx="8493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3 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</a:p>
        </p:txBody>
      </p:sp>
      <p:sp>
        <p:nvSpPr>
          <p:cNvPr id="59408" name="Oval 15">
            <a:extLst>
              <a:ext uri="{FF2B5EF4-FFF2-40B4-BE49-F238E27FC236}">
                <a16:creationId xmlns:a16="http://schemas.microsoft.com/office/drawing/2014/main" id="{3147F0FF-A9FB-4C74-BD11-511DF2BF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573463"/>
            <a:ext cx="73025" cy="714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9409" name="Oval 16">
            <a:extLst>
              <a:ext uri="{FF2B5EF4-FFF2-40B4-BE49-F238E27FC236}">
                <a16:creationId xmlns:a16="http://schemas.microsoft.com/office/drawing/2014/main" id="{D042B5B3-9B13-4D86-8E94-45484295B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4221163"/>
            <a:ext cx="71437" cy="730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9410" name="Oval 17">
            <a:extLst>
              <a:ext uri="{FF2B5EF4-FFF2-40B4-BE49-F238E27FC236}">
                <a16:creationId xmlns:a16="http://schemas.microsoft.com/office/drawing/2014/main" id="{7C19DBB8-78EF-4A26-B7E7-5925AD955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4941888"/>
            <a:ext cx="73025" cy="714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AU" altLang="en-US" sz="1800">
              <a:latin typeface="Arial" panose="020B0604020202020204" pitchFamily="34" charset="0"/>
            </a:endParaRPr>
          </a:p>
        </p:txBody>
      </p:sp>
      <p:sp>
        <p:nvSpPr>
          <p:cNvPr id="59411" name="Line 18">
            <a:extLst>
              <a:ext uri="{FF2B5EF4-FFF2-40B4-BE49-F238E27FC236}">
                <a16:creationId xmlns:a16="http://schemas.microsoft.com/office/drawing/2014/main" id="{94DEE0AD-3CA6-4DEC-80EA-542018801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8" y="357346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9412" name="Line 19">
            <a:extLst>
              <a:ext uri="{FF2B5EF4-FFF2-40B4-BE49-F238E27FC236}">
                <a16:creationId xmlns:a16="http://schemas.microsoft.com/office/drawing/2014/main" id="{C09A1BAB-6366-4F64-AE0F-451B0D0CC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42211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9413" name="Line 20">
            <a:extLst>
              <a:ext uri="{FF2B5EF4-FFF2-40B4-BE49-F238E27FC236}">
                <a16:creationId xmlns:a16="http://schemas.microsoft.com/office/drawing/2014/main" id="{88A6BBE7-F379-4276-A99A-7EA7D2FE3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8" y="494188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9414" name="Text Box 21">
            <a:extLst>
              <a:ext uri="{FF2B5EF4-FFF2-40B4-BE49-F238E27FC236}">
                <a16:creationId xmlns:a16="http://schemas.microsoft.com/office/drawing/2014/main" id="{C3B15214-35C5-4BF5-A929-F3B361A91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475" y="30892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9415" name="Text Box 22">
            <a:extLst>
              <a:ext uri="{FF2B5EF4-FFF2-40B4-BE49-F238E27FC236}">
                <a16:creationId xmlns:a16="http://schemas.microsoft.com/office/drawing/2014/main" id="{3E4C306E-60AD-40BF-94D9-4D4ED2F06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3860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9416" name="Text Box 23">
            <a:extLst>
              <a:ext uri="{FF2B5EF4-FFF2-40B4-BE49-F238E27FC236}">
                <a16:creationId xmlns:a16="http://schemas.microsoft.com/office/drawing/2014/main" id="{AC70DAD1-9599-4297-BB52-FB045B896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01332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9417" name="Text Box 24">
            <a:extLst>
              <a:ext uri="{FF2B5EF4-FFF2-40B4-BE49-F238E27FC236}">
                <a16:creationId xmlns:a16="http://schemas.microsoft.com/office/drawing/2014/main" id="{27765046-36A8-4761-81F8-2DCA45FCD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8" y="517683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9418" name="Text Box 25">
            <a:extLst>
              <a:ext uri="{FF2B5EF4-FFF2-40B4-BE49-F238E27FC236}">
                <a16:creationId xmlns:a16="http://schemas.microsoft.com/office/drawing/2014/main" id="{DE2E376D-2662-4BD9-98F1-EEDAADA55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28527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9419" name="Text Box 26">
            <a:extLst>
              <a:ext uri="{FF2B5EF4-FFF2-40B4-BE49-F238E27FC236}">
                <a16:creationId xmlns:a16="http://schemas.microsoft.com/office/drawing/2014/main" id="{40250C90-B90B-4F73-A692-34FB15AC2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414972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latin typeface="Arial" panose="020B0604020202020204" pitchFamily="34" charset="0"/>
              </a:rPr>
              <a:t>b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DFECFD45-F5ED-4B3E-90F0-883C7974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882C7-E9DB-4566-B928-FD1B9A0941D9}" type="slidenum">
              <a:rPr lang="en-US" altLang="en-US" smtClean="0"/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14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A0090AD-31FC-4CF0-BB26-38F6DE66D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Rotating Magnetic Field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55E9EEC-5A6C-4279-9035-AA90F0DCF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Sinusoidal space distribution</a:t>
            </a:r>
          </a:p>
          <a:p>
            <a:pPr eaLnBrk="1" hangingPunct="1">
              <a:buFontTx/>
              <a:buNone/>
            </a:pPr>
            <a:endParaRPr lang="en-AU" altLang="en-US"/>
          </a:p>
          <a:p>
            <a:pPr eaLnBrk="1" hangingPunct="1"/>
            <a:endParaRPr lang="en-AU" altLang="en-US"/>
          </a:p>
          <a:p>
            <a:pPr eaLnBrk="1" hangingPunct="1"/>
            <a:r>
              <a:rPr lang="en-AU" altLang="en-US"/>
              <a:t>It is changing, rotating and so generates current in the rotor</a:t>
            </a:r>
          </a:p>
          <a:p>
            <a:pPr eaLnBrk="1" hangingPunct="1"/>
            <a:r>
              <a:rPr lang="en-AU" altLang="en-US" b="1">
                <a:solidFill>
                  <a:srgbClr val="CC3300"/>
                </a:solidFill>
              </a:rPr>
              <a:t>Rotor windings are always short-circuited</a:t>
            </a:r>
          </a:p>
        </p:txBody>
      </p:sp>
      <p:sp>
        <p:nvSpPr>
          <p:cNvPr id="703492" name="Line 4">
            <a:extLst>
              <a:ext uri="{FF2B5EF4-FFF2-40B4-BE49-F238E27FC236}">
                <a16:creationId xmlns:a16="http://schemas.microsoft.com/office/drawing/2014/main" id="{1C5E2542-B013-470A-B0C1-0EBC03D554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0200" y="2781300"/>
            <a:ext cx="0" cy="792163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03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E928470D-2088-41D3-B82A-B2A3A0772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AC Motors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A1611515-89F1-4F7F-8404-949954F61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400">
                <a:hlinkClick r:id="rId2"/>
              </a:rPr>
              <a:t>https://www.youtube.com/watch?v=awrUxv7B-a8</a:t>
            </a:r>
            <a:endParaRPr lang="en-AU" altLang="en-US" sz="2400"/>
          </a:p>
          <a:p>
            <a:r>
              <a:rPr lang="en-AU" altLang="en-US" sz="2400">
                <a:hlinkClick r:id="rId3"/>
              </a:rPr>
              <a:t>https://www.youtube.com/watch?v=AQqyGNOP_3o</a:t>
            </a:r>
            <a:endParaRPr lang="en-AU" altLang="en-US" sz="2400"/>
          </a:p>
          <a:p>
            <a:endParaRPr lang="en-AU" alt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2F982-313E-4EBE-9D72-86115A08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54277" name="Slide Number Placeholder 5">
            <a:extLst>
              <a:ext uri="{FF2B5EF4-FFF2-40B4-BE49-F238E27FC236}">
                <a16:creationId xmlns:a16="http://schemas.microsoft.com/office/drawing/2014/main" id="{EABB5027-F355-47D1-8042-6453DD3F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F153FF-BD50-48F8-B253-8016328C82CF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64056-5420-43AE-BE2A-C6177A63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044D21DD-94AC-490A-84DE-28DACFFE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6FE0C2-3D26-4F15-959B-1DAFE85C018D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E36F9255-8DAC-4A52-8805-DD76333E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491"/>
          <a:stretch>
            <a:fillRect/>
          </a:stretch>
        </p:blipFill>
        <p:spPr bwMode="auto">
          <a:xfrm>
            <a:off x="500063" y="1916113"/>
            <a:ext cx="8001000" cy="392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1" name="Title 6">
            <a:extLst>
              <a:ext uri="{FF2B5EF4-FFF2-40B4-BE49-F238E27FC236}">
                <a16:creationId xmlns:a16="http://schemas.microsoft.com/office/drawing/2014/main" id="{76D72FA1-DBEA-4171-A794-3E8A3DB87AA4}"/>
              </a:ext>
            </a:extLst>
          </p:cNvPr>
          <p:cNvSpPr txBox="1">
            <a:spLocks/>
          </p:cNvSpPr>
          <p:nvPr/>
        </p:nvSpPr>
        <p:spPr bwMode="auto">
          <a:xfrm>
            <a:off x="468313" y="6921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TESLA Electrical Car</a:t>
            </a:r>
          </a:p>
        </p:txBody>
      </p:sp>
      <p:sp>
        <p:nvSpPr>
          <p:cNvPr id="70662" name="TextBox 4">
            <a:extLst>
              <a:ext uri="{FF2B5EF4-FFF2-40B4-BE49-F238E27FC236}">
                <a16:creationId xmlns:a16="http://schemas.microsoft.com/office/drawing/2014/main" id="{98A9B7B8-44DA-4090-B77D-E6C577FB2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900488"/>
            <a:ext cx="2160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Tesla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Three Phase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 Induction Motor</a:t>
            </a:r>
          </a:p>
        </p:txBody>
      </p:sp>
      <p:sp>
        <p:nvSpPr>
          <p:cNvPr id="70663" name="TextBox 7">
            <a:extLst>
              <a:ext uri="{FF2B5EF4-FFF2-40B4-BE49-F238E27FC236}">
                <a16:creationId xmlns:a16="http://schemas.microsoft.com/office/drawing/2014/main" id="{BF2B32F6-ABB4-4697-82F0-21DB37E19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2924175"/>
            <a:ext cx="13509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DC to AC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CF9C4B-BE8E-4698-BFE5-70DA7CB21203}"/>
              </a:ext>
            </a:extLst>
          </p:cNvPr>
          <p:cNvSpPr/>
          <p:nvPr/>
        </p:nvSpPr>
        <p:spPr>
          <a:xfrm>
            <a:off x="2368036" y="3419344"/>
            <a:ext cx="261481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12700" cmpd="sng">
                  <a:solidFill>
                    <a:srgbClr val="2D2D8A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2D2D8A">
                    <a:tint val="1000"/>
                  </a:srgbClr>
                </a:solidFill>
                <a:effectLst>
                  <a:glow rad="53100">
                    <a:srgbClr val="2D2D8A">
                      <a:satMod val="180000"/>
                      <a:alpha val="30000"/>
                    </a:srgbClr>
                  </a:glow>
                </a:effectLst>
                <a:uLnTx/>
                <a:uFillTx/>
                <a:latin typeface="Arial" charset="0"/>
                <a:ea typeface="+mn-ea"/>
                <a:cs typeface="+mn-cs"/>
              </a:rPr>
              <a:t>Battery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Solenoids and Voice Coil Actuators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Stepper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Magnetic Levitation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Permanent Magnet DC Motors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Electromagnet DC Motors</a:t>
            </a:r>
          </a:p>
          <a:p>
            <a:r>
              <a:rPr lang="en-AU" dirty="0"/>
              <a:t>Brushless DC Motors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997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Electromagnetic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Many actuators rely on </a:t>
            </a:r>
            <a:r>
              <a:rPr lang="en-AU" dirty="0">
                <a:solidFill>
                  <a:schemeClr val="bg1"/>
                </a:solidFill>
              </a:rPr>
              <a:t>electromagnetic forces </a:t>
            </a:r>
            <a:r>
              <a:rPr lang="en-AU" dirty="0"/>
              <a:t>to create their action.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Lorentz’s force law: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When a </a:t>
            </a:r>
            <a:r>
              <a:rPr lang="en-AU" sz="1800" dirty="0">
                <a:solidFill>
                  <a:schemeClr val="bg1"/>
                </a:solidFill>
              </a:rPr>
              <a:t>current-carrying conductor </a:t>
            </a:r>
            <a:r>
              <a:rPr lang="en-AU" sz="1800" dirty="0"/>
              <a:t>is moved in a </a:t>
            </a:r>
            <a:r>
              <a:rPr lang="en-AU" sz="1800" dirty="0">
                <a:solidFill>
                  <a:schemeClr val="bg1"/>
                </a:solidFill>
              </a:rPr>
              <a:t>magnetic field</a:t>
            </a:r>
            <a:r>
              <a:rPr lang="en-AU" sz="1800" dirty="0"/>
              <a:t>, a </a:t>
            </a:r>
            <a:r>
              <a:rPr lang="en-AU" sz="1800" dirty="0">
                <a:solidFill>
                  <a:schemeClr val="bg1"/>
                </a:solidFill>
              </a:rPr>
              <a:t>force</a:t>
            </a:r>
            <a:r>
              <a:rPr lang="en-AU" sz="1800" dirty="0"/>
              <a:t> is produced perpendicular to both the current and magnetic field directions.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To find the direction of force: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68288"/>
              </p:ext>
            </p:extLst>
          </p:nvPr>
        </p:nvGraphicFramePr>
        <p:xfrm>
          <a:off x="3060700" y="1680045"/>
          <a:ext cx="1092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3" imgW="1091726" imgH="317362" progId="Equation.3">
                  <p:embed/>
                </p:oleObj>
              </mc:Choice>
              <mc:Fallback>
                <p:oleObj name="Equation" r:id="rId3" imgW="1091726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1680045"/>
                        <a:ext cx="1092200" cy="3175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867" y="5539263"/>
            <a:ext cx="2768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Fleming’s Left Hand Rule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https://commons.wikimedia.org/wiki/File:ManoLaplace.svg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830" y="3642730"/>
            <a:ext cx="2048404" cy="1896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0077" y="5031263"/>
            <a:ext cx="2954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Right Hand Rule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https://commons.wikimedia.org/wiki/File:Right_hand_rule_cross_product.svg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4240" y="2886898"/>
            <a:ext cx="2432636" cy="22024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91876" y="3098800"/>
            <a:ext cx="635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3276" y="3485065"/>
            <a:ext cx="635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6625" y="4163320"/>
            <a:ext cx="3175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1537" y="4347986"/>
            <a:ext cx="138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Note the difference!!</a:t>
            </a:r>
          </a:p>
        </p:txBody>
      </p:sp>
    </p:spTree>
    <p:extLst>
      <p:ext uri="{BB962C8B-B14F-4D97-AF65-F5344CB8AC3E}">
        <p14:creationId xmlns:p14="http://schemas.microsoft.com/office/powerpoint/2010/main" val="42307385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Brushless DC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brush in DC motor is one of the </a:t>
            </a:r>
            <a:r>
              <a:rPr lang="en-AU" dirty="0">
                <a:solidFill>
                  <a:schemeClr val="bg1"/>
                </a:solidFill>
              </a:rPr>
              <a:t>weak links </a:t>
            </a:r>
            <a:r>
              <a:rPr lang="en-AU" dirty="0"/>
              <a:t>of the motor: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Can be worn out </a:t>
            </a:r>
            <a:r>
              <a:rPr lang="en-AU" sz="1800" dirty="0">
                <a:sym typeface="Wingdings" pitchFamily="2" charset="2"/>
              </a:rPr>
              <a:t> need replacement  Not suitable for long life operation.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Can be noisy.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Arcing during commutation.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  <a:sym typeface="Wingdings" pitchFamily="2" charset="2"/>
              </a:rPr>
              <a:t>Brushless</a:t>
            </a:r>
            <a:r>
              <a:rPr lang="en-AU" dirty="0">
                <a:sym typeface="Wingdings" pitchFamily="2" charset="2"/>
              </a:rPr>
              <a:t> DC (</a:t>
            </a:r>
            <a:r>
              <a:rPr lang="en-AU" dirty="0" err="1">
                <a:sym typeface="Wingdings" pitchFamily="2" charset="2"/>
              </a:rPr>
              <a:t>BLDC</a:t>
            </a:r>
            <a:r>
              <a:rPr lang="en-AU" dirty="0">
                <a:sym typeface="Wingdings" pitchFamily="2" charset="2"/>
              </a:rPr>
              <a:t>) motor: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More reliable.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Less noise.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Lighter compared to brushed motor at same power output.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53281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C444ADC6-002D-4135-8905-C8531156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65539" name="Slide Number Placeholder 6">
            <a:extLst>
              <a:ext uri="{FF2B5EF4-FFF2-40B4-BE49-F238E27FC236}">
                <a16:creationId xmlns:a16="http://schemas.microsoft.com/office/drawing/2014/main" id="{C3D9025C-351F-4953-85A5-791855C8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C3F70B-4AC0-47AD-8977-8C1E03672BE5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69D88CA9-524A-42BF-B095-2846C5B8C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BLDC -Hard Disk Spindle Motor</a:t>
            </a:r>
          </a:p>
        </p:txBody>
      </p:sp>
      <p:pic>
        <p:nvPicPr>
          <p:cNvPr id="65541" name="Picture 3" descr="PICT0657">
            <a:extLst>
              <a:ext uri="{FF2B5EF4-FFF2-40B4-BE49-F238E27FC236}">
                <a16:creationId xmlns:a16="http://schemas.microsoft.com/office/drawing/2014/main" id="{8E5A1C48-49C6-4474-986D-61E73E78AD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133600"/>
            <a:ext cx="4906963" cy="3679825"/>
          </a:xfrm>
        </p:spPr>
      </p:pic>
      <p:pic>
        <p:nvPicPr>
          <p:cNvPr id="65542" name="Picture 4" descr="PICT0658">
            <a:extLst>
              <a:ext uri="{FF2B5EF4-FFF2-40B4-BE49-F238E27FC236}">
                <a16:creationId xmlns:a16="http://schemas.microsoft.com/office/drawing/2014/main" id="{8EE6DED4-5E28-4246-B259-34F19AA991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4525" y="2133600"/>
            <a:ext cx="2970213" cy="3671888"/>
          </a:xfrm>
        </p:spPr>
      </p:pic>
      <p:sp>
        <p:nvSpPr>
          <p:cNvPr id="65543" name="Text Box 5">
            <a:extLst>
              <a:ext uri="{FF2B5EF4-FFF2-40B4-BE49-F238E27FC236}">
                <a16:creationId xmlns:a16="http://schemas.microsoft.com/office/drawing/2014/main" id="{B5CCF719-DFD3-4FF4-B35D-5C2A73E31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876925"/>
            <a:ext cx="2127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Permanent Magnet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ROTOR</a:t>
            </a:r>
          </a:p>
        </p:txBody>
      </p:sp>
      <p:sp>
        <p:nvSpPr>
          <p:cNvPr id="65544" name="Line 6">
            <a:extLst>
              <a:ext uri="{FF2B5EF4-FFF2-40B4-BE49-F238E27FC236}">
                <a16:creationId xmlns:a16="http://schemas.microsoft.com/office/drawing/2014/main" id="{5DE31BBF-4622-4299-9F1C-8EE9F3ADDA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2950" y="4941888"/>
            <a:ext cx="71438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D9E56410-4AA1-4271-BB4E-8AE11D2661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1989138"/>
            <a:ext cx="1368425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46" name="Text Box 10">
            <a:extLst>
              <a:ext uri="{FF2B5EF4-FFF2-40B4-BE49-F238E27FC236}">
                <a16:creationId xmlns:a16="http://schemas.microsoft.com/office/drawing/2014/main" id="{3E21EFEA-B2A7-4DBF-9D52-E8E2F94B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844675"/>
            <a:ext cx="12112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Stator /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Field Pole</a:t>
            </a:r>
          </a:p>
        </p:txBody>
      </p:sp>
      <p:sp>
        <p:nvSpPr>
          <p:cNvPr id="65547" name="Text Box 13">
            <a:extLst>
              <a:ext uri="{FF2B5EF4-FFF2-40B4-BE49-F238E27FC236}">
                <a16:creationId xmlns:a16="http://schemas.microsoft.com/office/drawing/2014/main" id="{2FBE1B29-4C8D-4A94-8BDD-25DE4DF4C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1773238"/>
            <a:ext cx="235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Magnetic Circuit Path</a:t>
            </a:r>
          </a:p>
        </p:txBody>
      </p:sp>
      <p:sp>
        <p:nvSpPr>
          <p:cNvPr id="65548" name="Line 14">
            <a:extLst>
              <a:ext uri="{FF2B5EF4-FFF2-40B4-BE49-F238E27FC236}">
                <a16:creationId xmlns:a16="http://schemas.microsoft.com/office/drawing/2014/main" id="{AC2A1D2D-5C3B-4B03-804F-498DCBB38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4581525"/>
            <a:ext cx="2889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49" name="Line 15">
            <a:extLst>
              <a:ext uri="{FF2B5EF4-FFF2-40B4-BE49-F238E27FC236}">
                <a16:creationId xmlns:a16="http://schemas.microsoft.com/office/drawing/2014/main" id="{FD630106-6955-41D8-AE68-D7954AB488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2088" y="4365625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50" name="Line 16">
            <a:extLst>
              <a:ext uri="{FF2B5EF4-FFF2-40B4-BE49-F238E27FC236}">
                <a16:creationId xmlns:a16="http://schemas.microsoft.com/office/drawing/2014/main" id="{C9246F8D-2F13-4731-8169-4192299901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3068638"/>
            <a:ext cx="287338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551" name="Line 17">
            <a:extLst>
              <a:ext uri="{FF2B5EF4-FFF2-40B4-BE49-F238E27FC236}">
                <a16:creationId xmlns:a16="http://schemas.microsoft.com/office/drawing/2014/main" id="{63D24053-02F6-4BF8-A490-0D0893262C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688" y="2205038"/>
            <a:ext cx="714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</a:t>
            </a:r>
            <a:r>
              <a:rPr lang="en-AU" dirty="0" err="1"/>
              <a:t>BLDC</a:t>
            </a:r>
            <a:r>
              <a:rPr lang="en-AU" dirty="0"/>
              <a:t> Motor Works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317057" y="828231"/>
            <a:ext cx="132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Rotor with PM attached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2019510" y="1106266"/>
            <a:ext cx="239536" cy="18175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451650" y="931886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/>
          <p:cNvSpPr/>
          <p:nvPr/>
        </p:nvSpPr>
        <p:spPr>
          <a:xfrm>
            <a:off x="541650" y="1021886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Block Arc 89"/>
          <p:cNvSpPr/>
          <p:nvPr/>
        </p:nvSpPr>
        <p:spPr>
          <a:xfrm>
            <a:off x="541650" y="1021886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1" name="Block Arc 90"/>
          <p:cNvSpPr/>
          <p:nvPr/>
        </p:nvSpPr>
        <p:spPr>
          <a:xfrm rot="10800000">
            <a:off x="541650" y="1021886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2834" y="1021886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32834" y="2449557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151051" y="1292552"/>
            <a:ext cx="360000" cy="228234"/>
            <a:chOff x="4312068" y="3561067"/>
            <a:chExt cx="468932" cy="228234"/>
          </a:xfrm>
        </p:grpSpPr>
        <p:sp>
          <p:nvSpPr>
            <p:cNvPr id="95" name="Rectangle 94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1149879" y="2144318"/>
            <a:ext cx="360000" cy="228234"/>
            <a:chOff x="4312068" y="3561067"/>
            <a:chExt cx="468932" cy="228234"/>
          </a:xfrm>
        </p:grpSpPr>
        <p:sp>
          <p:nvSpPr>
            <p:cNvPr id="102" name="Rectangle 101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rot="3600000">
            <a:off x="823053" y="1921120"/>
            <a:ext cx="360000" cy="228234"/>
            <a:chOff x="4312068" y="3561067"/>
            <a:chExt cx="468932" cy="228234"/>
          </a:xfrm>
        </p:grpSpPr>
        <p:sp>
          <p:nvSpPr>
            <p:cNvPr id="109" name="Rectangle 108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3600000">
            <a:off x="1521336" y="1494109"/>
            <a:ext cx="360000" cy="228234"/>
            <a:chOff x="4312068" y="3561067"/>
            <a:chExt cx="468932" cy="228234"/>
          </a:xfrm>
        </p:grpSpPr>
        <p:sp>
          <p:nvSpPr>
            <p:cNvPr id="116" name="Rectangle 115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122"/>
          <p:cNvSpPr/>
          <p:nvPr/>
        </p:nvSpPr>
        <p:spPr>
          <a:xfrm rot="7200000">
            <a:off x="1562739" y="1951383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 rot="7200000">
            <a:off x="1585751" y="2076210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7200000">
            <a:off x="1569446" y="208328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7200000">
            <a:off x="1543254" y="2068456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7200000">
            <a:off x="1702404" y="1880279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7200000">
            <a:off x="1511995" y="205040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 rot="7200000">
            <a:off x="872453" y="1532288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1" name="Straight Connector 130"/>
          <p:cNvCxnSpPr/>
          <p:nvPr/>
        </p:nvCxnSpPr>
        <p:spPr>
          <a:xfrm rot="7200000">
            <a:off x="895465" y="1657115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7200000">
            <a:off x="879160" y="1664190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7200000">
            <a:off x="852968" y="1649361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7200000">
            <a:off x="1012118" y="1461184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7200000">
            <a:off x="821709" y="163131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476085" y="1527457"/>
            <a:ext cx="2121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1. Energize the stator coils “next to” PM with polarity to attract the rotor.</a:t>
            </a:r>
          </a:p>
        </p:txBody>
      </p:sp>
      <p:sp>
        <p:nvSpPr>
          <p:cNvPr id="139" name="Oval 138"/>
          <p:cNvSpPr/>
          <p:nvPr/>
        </p:nvSpPr>
        <p:spPr>
          <a:xfrm>
            <a:off x="459046" y="2876326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0" name="Oval 139"/>
          <p:cNvSpPr/>
          <p:nvPr/>
        </p:nvSpPr>
        <p:spPr>
          <a:xfrm>
            <a:off x="549046" y="2966326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85" name="Group 184"/>
          <p:cNvGrpSpPr/>
          <p:nvPr/>
        </p:nvGrpSpPr>
        <p:grpSpPr>
          <a:xfrm rot="18975879">
            <a:off x="549046" y="2966326"/>
            <a:ext cx="1620000" cy="1620000"/>
            <a:chOff x="2860537" y="2966326"/>
            <a:chExt cx="1620000" cy="1620000"/>
          </a:xfrm>
        </p:grpSpPr>
        <p:sp>
          <p:nvSpPr>
            <p:cNvPr id="141" name="Block Arc 140"/>
            <p:cNvSpPr/>
            <p:nvPr/>
          </p:nvSpPr>
          <p:spPr>
            <a:xfrm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2" name="Block Arc 141"/>
            <p:cNvSpPr/>
            <p:nvPr/>
          </p:nvSpPr>
          <p:spPr>
            <a:xfrm rot="10800000"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750125" y="3164308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731458" y="4219573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1158447" y="3236992"/>
            <a:ext cx="360000" cy="228234"/>
            <a:chOff x="4312068" y="3561067"/>
            <a:chExt cx="468932" cy="228234"/>
          </a:xfrm>
        </p:grpSpPr>
        <p:sp>
          <p:nvSpPr>
            <p:cNvPr id="146" name="Rectangle 145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1157275" y="4088758"/>
            <a:ext cx="360000" cy="228234"/>
            <a:chOff x="4312068" y="3561067"/>
            <a:chExt cx="468932" cy="228234"/>
          </a:xfrm>
        </p:grpSpPr>
        <p:sp>
          <p:nvSpPr>
            <p:cNvPr id="153" name="Rectangle 152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3600000">
            <a:off x="830449" y="3865560"/>
            <a:ext cx="360000" cy="228234"/>
            <a:chOff x="4312068" y="3561067"/>
            <a:chExt cx="468932" cy="228234"/>
          </a:xfrm>
        </p:grpSpPr>
        <p:sp>
          <p:nvSpPr>
            <p:cNvPr id="160" name="Rectangle 159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 rot="3600000">
            <a:off x="1528732" y="3438549"/>
            <a:ext cx="360000" cy="228234"/>
            <a:chOff x="4312068" y="3561067"/>
            <a:chExt cx="468932" cy="228234"/>
          </a:xfrm>
        </p:grpSpPr>
        <p:sp>
          <p:nvSpPr>
            <p:cNvPr id="167" name="Rectangle 166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/>
          <p:cNvSpPr/>
          <p:nvPr/>
        </p:nvSpPr>
        <p:spPr>
          <a:xfrm rot="7200000">
            <a:off x="1570135" y="3895823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4" name="Straight Connector 173"/>
          <p:cNvCxnSpPr/>
          <p:nvPr/>
        </p:nvCxnSpPr>
        <p:spPr>
          <a:xfrm rot="7200000">
            <a:off x="1593147" y="4020650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7200000">
            <a:off x="1576842" y="402772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7200000">
            <a:off x="1550650" y="4012896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7200000">
            <a:off x="1709800" y="3824719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7200000">
            <a:off x="1519391" y="399484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 rot="7200000">
            <a:off x="879849" y="3476728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0" name="Straight Connector 179"/>
          <p:cNvCxnSpPr/>
          <p:nvPr/>
        </p:nvCxnSpPr>
        <p:spPr>
          <a:xfrm rot="7200000">
            <a:off x="902861" y="3601555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rot="7200000">
            <a:off x="886556" y="3608630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rot="7200000">
            <a:off x="860364" y="3593801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rot="7200000">
            <a:off x="1019514" y="3405624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rot="7200000">
            <a:off x="829105" y="357575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Arc 194"/>
          <p:cNvSpPr/>
          <p:nvPr/>
        </p:nvSpPr>
        <p:spPr>
          <a:xfrm rot="16625319">
            <a:off x="646442" y="3104719"/>
            <a:ext cx="1440000" cy="1440000"/>
          </a:xfrm>
          <a:prstGeom prst="arc">
            <a:avLst>
              <a:gd name="adj1" fmla="val 16888671"/>
              <a:gd name="adj2" fmla="val 17777414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Arc 195"/>
          <p:cNvSpPr/>
          <p:nvPr/>
        </p:nvSpPr>
        <p:spPr>
          <a:xfrm rot="4027821">
            <a:off x="646441" y="3049493"/>
            <a:ext cx="1440000" cy="1440000"/>
          </a:xfrm>
          <a:prstGeom prst="arc">
            <a:avLst>
              <a:gd name="adj1" fmla="val 18380798"/>
              <a:gd name="adj2" fmla="val 19326458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/>
          <p:cNvSpPr txBox="1"/>
          <p:nvPr/>
        </p:nvSpPr>
        <p:spPr>
          <a:xfrm>
            <a:off x="2476084" y="3186919"/>
            <a:ext cx="2121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2. The PM’s are attracted to the stator coils and rotates accordingly.</a:t>
            </a:r>
          </a:p>
        </p:txBody>
      </p:sp>
      <p:sp>
        <p:nvSpPr>
          <p:cNvPr id="198" name="Oval 197"/>
          <p:cNvSpPr/>
          <p:nvPr/>
        </p:nvSpPr>
        <p:spPr>
          <a:xfrm>
            <a:off x="466442" y="4806726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Oval 198"/>
          <p:cNvSpPr/>
          <p:nvPr/>
        </p:nvSpPr>
        <p:spPr>
          <a:xfrm>
            <a:off x="556442" y="4896726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TextBox 199"/>
          <p:cNvSpPr txBox="1"/>
          <p:nvPr/>
        </p:nvSpPr>
        <p:spPr>
          <a:xfrm>
            <a:off x="757521" y="5094708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738854" y="6149973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1165843" y="5167392"/>
            <a:ext cx="360000" cy="228234"/>
            <a:chOff x="4312068" y="3561067"/>
            <a:chExt cx="468932" cy="228234"/>
          </a:xfrm>
        </p:grpSpPr>
        <p:sp>
          <p:nvSpPr>
            <p:cNvPr id="203" name="Rectangle 202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04" name="Straight Connector 203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1164671" y="6019158"/>
            <a:ext cx="360000" cy="228234"/>
            <a:chOff x="4312068" y="3561067"/>
            <a:chExt cx="468932" cy="228234"/>
          </a:xfrm>
        </p:grpSpPr>
        <p:sp>
          <p:nvSpPr>
            <p:cNvPr id="210" name="Rectangle 209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Rectangle 216"/>
          <p:cNvSpPr/>
          <p:nvPr/>
        </p:nvSpPr>
        <p:spPr>
          <a:xfrm rot="3600000">
            <a:off x="888193" y="5814575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8" name="Straight Connector 217"/>
          <p:cNvCxnSpPr/>
          <p:nvPr/>
        </p:nvCxnSpPr>
        <p:spPr>
          <a:xfrm rot="3600000">
            <a:off x="889352" y="5880133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rot="3600000">
            <a:off x="901146" y="592172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3600000">
            <a:off x="875208" y="593699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rot="3600000">
            <a:off x="854000" y="5812783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3600000">
            <a:off x="843949" y="5955042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 rot="3600000">
            <a:off x="1586476" y="5387564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5" name="Straight Connector 224"/>
          <p:cNvCxnSpPr/>
          <p:nvPr/>
        </p:nvCxnSpPr>
        <p:spPr>
          <a:xfrm rot="3600000">
            <a:off x="1587635" y="5453122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3600000">
            <a:off x="1599429" y="549471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rot="3600000">
            <a:off x="1573491" y="550998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rot="3600000">
            <a:off x="1552283" y="5385772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rot="3600000">
            <a:off x="1542232" y="5528031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 rot="7200000">
            <a:off x="1577531" y="5826223"/>
            <a:ext cx="280798" cy="2282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1" name="Straight Connector 230"/>
          <p:cNvCxnSpPr/>
          <p:nvPr/>
        </p:nvCxnSpPr>
        <p:spPr>
          <a:xfrm rot="7200000">
            <a:off x="1600543" y="5951050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7200000">
            <a:off x="1584238" y="595812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rot="7200000">
            <a:off x="1558046" y="5943296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rot="7200000">
            <a:off x="1717196" y="5755119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rot="7200000">
            <a:off x="1526787" y="592524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Rectangle 235"/>
          <p:cNvSpPr/>
          <p:nvPr/>
        </p:nvSpPr>
        <p:spPr>
          <a:xfrm rot="7200000">
            <a:off x="887245" y="5407128"/>
            <a:ext cx="280798" cy="2282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7" name="Straight Connector 236"/>
          <p:cNvCxnSpPr/>
          <p:nvPr/>
        </p:nvCxnSpPr>
        <p:spPr>
          <a:xfrm rot="7200000">
            <a:off x="910257" y="5531955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rot="7200000">
            <a:off x="893952" y="5539030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rot="7200000">
            <a:off x="867760" y="5524201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7200000">
            <a:off x="1026910" y="5336024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rot="7200000">
            <a:off x="836501" y="550615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Arc 241"/>
          <p:cNvSpPr/>
          <p:nvPr/>
        </p:nvSpPr>
        <p:spPr>
          <a:xfrm rot="16625319">
            <a:off x="653838" y="5035119"/>
            <a:ext cx="1440000" cy="1440000"/>
          </a:xfrm>
          <a:prstGeom prst="arc">
            <a:avLst>
              <a:gd name="adj1" fmla="val 16888671"/>
              <a:gd name="adj2" fmla="val 17777414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3" name="Arc 242"/>
          <p:cNvSpPr/>
          <p:nvPr/>
        </p:nvSpPr>
        <p:spPr>
          <a:xfrm rot="4027821">
            <a:off x="653837" y="4979893"/>
            <a:ext cx="1440000" cy="1440000"/>
          </a:xfrm>
          <a:prstGeom prst="arc">
            <a:avLst>
              <a:gd name="adj1" fmla="val 18380798"/>
              <a:gd name="adj2" fmla="val 19326458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Box 82"/>
          <p:cNvSpPr txBox="1"/>
          <p:nvPr/>
        </p:nvSpPr>
        <p:spPr>
          <a:xfrm>
            <a:off x="997709" y="1682555"/>
            <a:ext cx="84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Stator</a:t>
            </a:r>
          </a:p>
        </p:txBody>
      </p:sp>
      <p:grpSp>
        <p:nvGrpSpPr>
          <p:cNvPr id="245" name="Group 244"/>
          <p:cNvGrpSpPr/>
          <p:nvPr/>
        </p:nvGrpSpPr>
        <p:grpSpPr>
          <a:xfrm rot="18975879">
            <a:off x="563838" y="4896726"/>
            <a:ext cx="1620000" cy="1620000"/>
            <a:chOff x="2860537" y="2966326"/>
            <a:chExt cx="1620000" cy="1620000"/>
          </a:xfrm>
        </p:grpSpPr>
        <p:sp>
          <p:nvSpPr>
            <p:cNvPr id="246" name="Block Arc 245"/>
            <p:cNvSpPr/>
            <p:nvPr/>
          </p:nvSpPr>
          <p:spPr>
            <a:xfrm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7" name="Block Arc 246"/>
            <p:cNvSpPr/>
            <p:nvPr/>
          </p:nvSpPr>
          <p:spPr>
            <a:xfrm rot="10800000"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750125" y="5095949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731458" y="6144022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473276" y="4894501"/>
            <a:ext cx="2124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3. Before the PM’s reach the stator’s coils, another set of coil is energized.</a:t>
            </a:r>
          </a:p>
        </p:txBody>
      </p:sp>
      <p:sp>
        <p:nvSpPr>
          <p:cNvPr id="251" name="Oval 250"/>
          <p:cNvSpPr/>
          <p:nvPr/>
        </p:nvSpPr>
        <p:spPr>
          <a:xfrm>
            <a:off x="4632042" y="1437005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2" name="Oval 251"/>
          <p:cNvSpPr/>
          <p:nvPr/>
        </p:nvSpPr>
        <p:spPr>
          <a:xfrm>
            <a:off x="4722042" y="1527005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3" name="TextBox 252"/>
          <p:cNvSpPr txBox="1"/>
          <p:nvPr/>
        </p:nvSpPr>
        <p:spPr>
          <a:xfrm>
            <a:off x="4923121" y="1724987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5904454" y="2780252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255" name="Group 254"/>
          <p:cNvGrpSpPr/>
          <p:nvPr/>
        </p:nvGrpSpPr>
        <p:grpSpPr>
          <a:xfrm>
            <a:off x="5331443" y="1797671"/>
            <a:ext cx="360000" cy="228234"/>
            <a:chOff x="4312068" y="3561067"/>
            <a:chExt cx="468932" cy="228234"/>
          </a:xfrm>
        </p:grpSpPr>
        <p:sp>
          <p:nvSpPr>
            <p:cNvPr id="256" name="Rectangle 255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/>
          <p:cNvGrpSpPr/>
          <p:nvPr/>
        </p:nvGrpSpPr>
        <p:grpSpPr>
          <a:xfrm>
            <a:off x="5330271" y="2649437"/>
            <a:ext cx="360000" cy="228234"/>
            <a:chOff x="4312068" y="3561067"/>
            <a:chExt cx="468932" cy="228234"/>
          </a:xfrm>
        </p:grpSpPr>
        <p:sp>
          <p:nvSpPr>
            <p:cNvPr id="263" name="Rectangle 262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Rectangle 268"/>
          <p:cNvSpPr/>
          <p:nvPr/>
        </p:nvSpPr>
        <p:spPr>
          <a:xfrm rot="3600000">
            <a:off x="5053793" y="2444854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0" name="Straight Connector 269"/>
          <p:cNvCxnSpPr/>
          <p:nvPr/>
        </p:nvCxnSpPr>
        <p:spPr>
          <a:xfrm rot="3600000">
            <a:off x="5054952" y="2510412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rot="3600000">
            <a:off x="5066746" y="255200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rot="3600000">
            <a:off x="5040808" y="256727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rot="3600000">
            <a:off x="5019600" y="2443062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rot="3600000">
            <a:off x="5009549" y="2585321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 rot="3600000">
            <a:off x="5752076" y="2017843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6" name="Straight Connector 275"/>
          <p:cNvCxnSpPr/>
          <p:nvPr/>
        </p:nvCxnSpPr>
        <p:spPr>
          <a:xfrm rot="3600000">
            <a:off x="5753235" y="2083401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rot="3600000">
            <a:off x="5765029" y="212499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rot="3600000">
            <a:off x="5739091" y="2140262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rot="3600000">
            <a:off x="5717883" y="2016051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rot="3600000">
            <a:off x="5707832" y="2158310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Rectangle 280"/>
          <p:cNvSpPr/>
          <p:nvPr/>
        </p:nvSpPr>
        <p:spPr>
          <a:xfrm rot="7200000">
            <a:off x="5743131" y="2456502"/>
            <a:ext cx="280798" cy="2282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2" name="Straight Connector 281"/>
          <p:cNvCxnSpPr/>
          <p:nvPr/>
        </p:nvCxnSpPr>
        <p:spPr>
          <a:xfrm rot="7200000">
            <a:off x="5766143" y="2581329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rot="7200000">
            <a:off x="5749838" y="258840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rot="7200000">
            <a:off x="5723646" y="257357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rot="7200000">
            <a:off x="5882796" y="2385398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rot="7200000">
            <a:off x="5692387" y="2555528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" name="Rectangle 286"/>
          <p:cNvSpPr/>
          <p:nvPr/>
        </p:nvSpPr>
        <p:spPr>
          <a:xfrm rot="7200000">
            <a:off x="5052845" y="2037407"/>
            <a:ext cx="280798" cy="2282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8" name="Straight Connector 287"/>
          <p:cNvCxnSpPr/>
          <p:nvPr/>
        </p:nvCxnSpPr>
        <p:spPr>
          <a:xfrm rot="7200000">
            <a:off x="5075857" y="2162234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rot="7200000">
            <a:off x="5059552" y="216930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rot="7200000">
            <a:off x="5033360" y="2154480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rot="7200000">
            <a:off x="5192510" y="1966303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rot="7200000">
            <a:off x="5002101" y="213643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Arc 292"/>
          <p:cNvSpPr/>
          <p:nvPr/>
        </p:nvSpPr>
        <p:spPr>
          <a:xfrm rot="14072418">
            <a:off x="4819438" y="1665398"/>
            <a:ext cx="1440000" cy="1440000"/>
          </a:xfrm>
          <a:prstGeom prst="arc">
            <a:avLst>
              <a:gd name="adj1" fmla="val 16888671"/>
              <a:gd name="adj2" fmla="val 17777414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4" name="Arc 293"/>
          <p:cNvSpPr/>
          <p:nvPr/>
        </p:nvSpPr>
        <p:spPr>
          <a:xfrm rot="1317029">
            <a:off x="4819437" y="1610172"/>
            <a:ext cx="1440000" cy="1440000"/>
          </a:xfrm>
          <a:prstGeom prst="arc">
            <a:avLst>
              <a:gd name="adj1" fmla="val 18380798"/>
              <a:gd name="adj2" fmla="val 19326458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95" name="Group 294"/>
          <p:cNvGrpSpPr/>
          <p:nvPr/>
        </p:nvGrpSpPr>
        <p:grpSpPr>
          <a:xfrm rot="16386594">
            <a:off x="4729438" y="1527005"/>
            <a:ext cx="1620000" cy="1620000"/>
            <a:chOff x="2860537" y="2966326"/>
            <a:chExt cx="1620000" cy="1620000"/>
          </a:xfrm>
        </p:grpSpPr>
        <p:sp>
          <p:nvSpPr>
            <p:cNvPr id="296" name="Block Arc 295"/>
            <p:cNvSpPr/>
            <p:nvPr/>
          </p:nvSpPr>
          <p:spPr>
            <a:xfrm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97" name="Block Arc 296"/>
            <p:cNvSpPr/>
            <p:nvPr/>
          </p:nvSpPr>
          <p:spPr>
            <a:xfrm rot="10800000">
              <a:off x="2860537" y="2966326"/>
              <a:ext cx="1620000" cy="1620000"/>
            </a:xfrm>
            <a:prstGeom prst="blockArc">
              <a:avLst>
                <a:gd name="adj1" fmla="val 15360826"/>
                <a:gd name="adj2" fmla="val 17091391"/>
                <a:gd name="adj3" fmla="val 11610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98" name="TextBox 297"/>
          <p:cNvSpPr txBox="1"/>
          <p:nvPr/>
        </p:nvSpPr>
        <p:spPr>
          <a:xfrm>
            <a:off x="4722042" y="2200732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6142086" y="2268273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6594391" y="1701895"/>
            <a:ext cx="2124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4. The PM’s continue to be attracted to the new stator poles, and continues to rotate towards the poles.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593032" y="2380641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5604151" y="2153367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5420622" y="2026669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C</a:t>
            </a:r>
          </a:p>
        </p:txBody>
      </p:sp>
      <p:cxnSp>
        <p:nvCxnSpPr>
          <p:cNvPr id="304" name="Straight Arrow Connector 303"/>
          <p:cNvCxnSpPr/>
          <p:nvPr/>
        </p:nvCxnSpPr>
        <p:spPr>
          <a:xfrm flipV="1">
            <a:off x="5579304" y="3453366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5571524" y="3758166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 flipV="1">
            <a:off x="5579304" y="3966404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/>
          <p:nvPr/>
        </p:nvCxnSpPr>
        <p:spPr>
          <a:xfrm flipV="1">
            <a:off x="5571524" y="4271204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5579304" y="4512393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5571524" y="4817193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5176594" y="3397390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176594" y="391697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194567" y="4462965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</a:t>
            </a:r>
          </a:p>
        </p:txBody>
      </p:sp>
      <p:cxnSp>
        <p:nvCxnSpPr>
          <p:cNvPr id="318" name="Straight Connector 317"/>
          <p:cNvCxnSpPr/>
          <p:nvPr/>
        </p:nvCxnSpPr>
        <p:spPr>
          <a:xfrm>
            <a:off x="5960025" y="3478078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6340518" y="3478077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6723016" y="3478077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7097539" y="3478077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7480037" y="3478077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7853671" y="3478077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5585404" y="357008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5953288" y="3569929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>
            <a:off x="5590774" y="3569699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H="1">
            <a:off x="5964042" y="3749929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6723016" y="373697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7108652" y="373697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H="1">
            <a:off x="6729128" y="3908589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5961880" y="408312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6329764" y="408296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 flipH="1">
            <a:off x="5967250" y="4082736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7089128" y="3757336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>
            <a:off x="6350490" y="463735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6718374" y="463719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355860" y="4636963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7485128" y="4271205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5584711" y="4808955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588000" y="4262967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324042" y="4260357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7083016" y="424740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>
            <a:off x="7468652" y="424740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089128" y="4419017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6712652" y="4805640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7471626" y="479268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7857262" y="4792687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 flipH="1">
            <a:off x="7477738" y="4964300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" name="TextBox 367"/>
          <p:cNvSpPr txBox="1"/>
          <p:nvPr/>
        </p:nvSpPr>
        <p:spPr>
          <a:xfrm>
            <a:off x="5291496" y="5138484"/>
            <a:ext cx="323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5. By continuing with the current pattern,  the </a:t>
            </a:r>
            <a:r>
              <a:rPr lang="en-AU" sz="1600" dirty="0" err="1">
                <a:solidFill>
                  <a:schemeClr val="tx2"/>
                </a:solidFill>
              </a:rPr>
              <a:t>BLDC</a:t>
            </a:r>
            <a:r>
              <a:rPr lang="en-AU" sz="1600" dirty="0">
                <a:solidFill>
                  <a:schemeClr val="tx2"/>
                </a:solidFill>
              </a:rPr>
              <a:t> motor keeps rotating.</a:t>
            </a:r>
          </a:p>
        </p:txBody>
      </p:sp>
    </p:spTree>
    <p:extLst>
      <p:ext uri="{BB962C8B-B14F-4D97-AF65-F5344CB8AC3E}">
        <p14:creationId xmlns:p14="http://schemas.microsoft.com/office/powerpoint/2010/main" val="20517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3" grpId="0"/>
      <p:bldP spid="314" grpId="0"/>
      <p:bldP spid="36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Increase the Torque</a:t>
            </a:r>
          </a:p>
        </p:txBody>
      </p:sp>
      <p:sp>
        <p:nvSpPr>
          <p:cNvPr id="88" name="Oval 87"/>
          <p:cNvSpPr/>
          <p:nvPr/>
        </p:nvSpPr>
        <p:spPr>
          <a:xfrm>
            <a:off x="451650" y="1509874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/>
          <p:cNvSpPr/>
          <p:nvPr/>
        </p:nvSpPr>
        <p:spPr>
          <a:xfrm>
            <a:off x="541650" y="1599874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Block Arc 89"/>
          <p:cNvSpPr/>
          <p:nvPr/>
        </p:nvSpPr>
        <p:spPr>
          <a:xfrm>
            <a:off x="541650" y="1599874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1" name="Block Arc 90"/>
          <p:cNvSpPr/>
          <p:nvPr/>
        </p:nvSpPr>
        <p:spPr>
          <a:xfrm rot="10800000">
            <a:off x="541650" y="1599874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2834" y="1599874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32834" y="3027545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151051" y="1870540"/>
            <a:ext cx="360000" cy="228234"/>
            <a:chOff x="4312068" y="3561067"/>
            <a:chExt cx="468932" cy="228234"/>
          </a:xfrm>
        </p:grpSpPr>
        <p:sp>
          <p:nvSpPr>
            <p:cNvPr id="95" name="Rectangle 94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1149879" y="2722306"/>
            <a:ext cx="360000" cy="228234"/>
            <a:chOff x="4312068" y="3561067"/>
            <a:chExt cx="468932" cy="228234"/>
          </a:xfrm>
        </p:grpSpPr>
        <p:sp>
          <p:nvSpPr>
            <p:cNvPr id="102" name="Rectangle 101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rot="3600000">
            <a:off x="823053" y="2499108"/>
            <a:ext cx="360000" cy="228234"/>
            <a:chOff x="4312068" y="3561067"/>
            <a:chExt cx="468932" cy="228234"/>
          </a:xfrm>
        </p:grpSpPr>
        <p:sp>
          <p:nvSpPr>
            <p:cNvPr id="109" name="Rectangle 108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3600000">
            <a:off x="1521336" y="2072097"/>
            <a:ext cx="360000" cy="228234"/>
            <a:chOff x="4312068" y="3561067"/>
            <a:chExt cx="468932" cy="228234"/>
          </a:xfrm>
        </p:grpSpPr>
        <p:sp>
          <p:nvSpPr>
            <p:cNvPr id="116" name="Rectangle 115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122"/>
          <p:cNvSpPr/>
          <p:nvPr/>
        </p:nvSpPr>
        <p:spPr>
          <a:xfrm rot="7200000">
            <a:off x="1562739" y="2529371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4" name="Straight Connector 123"/>
          <p:cNvCxnSpPr/>
          <p:nvPr/>
        </p:nvCxnSpPr>
        <p:spPr>
          <a:xfrm rot="7200000">
            <a:off x="1585751" y="2654198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7200000">
            <a:off x="1569446" y="266127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7200000">
            <a:off x="1543254" y="264644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7200000">
            <a:off x="1702404" y="2458267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7200000">
            <a:off x="1511995" y="2628397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 rot="7200000">
            <a:off x="872453" y="2110276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1" name="Straight Connector 130"/>
          <p:cNvCxnSpPr/>
          <p:nvPr/>
        </p:nvCxnSpPr>
        <p:spPr>
          <a:xfrm rot="7200000">
            <a:off x="895465" y="2235103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7200000">
            <a:off x="879160" y="2242178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7200000">
            <a:off x="852968" y="222734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7200000">
            <a:off x="1012118" y="2039172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7200000">
            <a:off x="821709" y="2209302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303641" y="1724430"/>
            <a:ext cx="2083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In the previous method, only one set of coil is energized at a time </a:t>
            </a:r>
            <a:r>
              <a:rPr lang="en-AU" sz="1600" dirty="0">
                <a:solidFill>
                  <a:schemeClr val="tx2"/>
                </a:solidFill>
                <a:sym typeface="Wingdings" pitchFamily="2" charset="2"/>
              </a:rPr>
              <a:t> reduced power.</a:t>
            </a:r>
            <a:endParaRPr lang="en-AU" sz="1600" dirty="0">
              <a:solidFill>
                <a:schemeClr val="tx2"/>
              </a:solidFill>
            </a:endParaRPr>
          </a:p>
        </p:txBody>
      </p:sp>
      <p:cxnSp>
        <p:nvCxnSpPr>
          <p:cNvPr id="304" name="Straight Arrow Connector 303"/>
          <p:cNvCxnSpPr/>
          <p:nvPr/>
        </p:nvCxnSpPr>
        <p:spPr>
          <a:xfrm flipV="1">
            <a:off x="2318331" y="3949363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2310551" y="4254163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 flipV="1">
            <a:off x="2318331" y="4462401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/>
          <p:nvPr/>
        </p:nvCxnSpPr>
        <p:spPr>
          <a:xfrm flipV="1">
            <a:off x="2310551" y="4767201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2318331" y="5008390"/>
            <a:ext cx="0" cy="3048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V="1">
            <a:off x="2310551" y="5313190"/>
            <a:ext cx="2592000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1915621" y="3893387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1915621" y="4412973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1933594" y="4958962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</a:t>
            </a:r>
          </a:p>
        </p:txBody>
      </p:sp>
      <p:cxnSp>
        <p:nvCxnSpPr>
          <p:cNvPr id="318" name="Straight Connector 317"/>
          <p:cNvCxnSpPr/>
          <p:nvPr/>
        </p:nvCxnSpPr>
        <p:spPr>
          <a:xfrm>
            <a:off x="2699052" y="3974075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3079545" y="3974074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3462043" y="3974074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3836566" y="3974074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4219064" y="3974074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4592698" y="3974074"/>
            <a:ext cx="0" cy="162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324431" y="406608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2692315" y="406592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>
            <a:off x="2329801" y="4065696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H="1">
            <a:off x="3094887" y="4414655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3085596" y="423465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3847679" y="423297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H="1">
            <a:off x="2699052" y="4243122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" name="TextBox 367"/>
          <p:cNvSpPr txBox="1"/>
          <p:nvPr/>
        </p:nvSpPr>
        <p:spPr>
          <a:xfrm>
            <a:off x="5087933" y="4262719"/>
            <a:ext cx="323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The current pattern is shown in the left figure.</a:t>
            </a:r>
          </a:p>
        </p:txBody>
      </p:sp>
      <p:sp>
        <p:nvSpPr>
          <p:cNvPr id="310" name="Arc 309"/>
          <p:cNvSpPr/>
          <p:nvPr/>
        </p:nvSpPr>
        <p:spPr>
          <a:xfrm rot="17823676">
            <a:off x="639046" y="1738267"/>
            <a:ext cx="1440000" cy="1440000"/>
          </a:xfrm>
          <a:prstGeom prst="arc">
            <a:avLst>
              <a:gd name="adj1" fmla="val 17311897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1" name="Oval 310"/>
          <p:cNvSpPr/>
          <p:nvPr/>
        </p:nvSpPr>
        <p:spPr>
          <a:xfrm>
            <a:off x="4672835" y="1514279"/>
            <a:ext cx="1800000" cy="18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5" name="Oval 314"/>
          <p:cNvSpPr/>
          <p:nvPr/>
        </p:nvSpPr>
        <p:spPr>
          <a:xfrm>
            <a:off x="4762835" y="1604279"/>
            <a:ext cx="1620000" cy="16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6" name="Block Arc 315"/>
          <p:cNvSpPr/>
          <p:nvPr/>
        </p:nvSpPr>
        <p:spPr>
          <a:xfrm>
            <a:off x="4762835" y="1604279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17" name="Block Arc 316"/>
          <p:cNvSpPr/>
          <p:nvPr/>
        </p:nvSpPr>
        <p:spPr>
          <a:xfrm rot="10800000">
            <a:off x="4762835" y="1604279"/>
            <a:ext cx="1620000" cy="1620000"/>
          </a:xfrm>
          <a:prstGeom prst="blockArc">
            <a:avLst>
              <a:gd name="adj1" fmla="val 15360826"/>
              <a:gd name="adj2" fmla="val 17091391"/>
              <a:gd name="adj3" fmla="val 11610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5454019" y="1604279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5454019" y="3031950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/>
              <a:t>S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5372236" y="1874945"/>
            <a:ext cx="360000" cy="228234"/>
            <a:chOff x="4312068" y="3561067"/>
            <a:chExt cx="468932" cy="228234"/>
          </a:xfrm>
        </p:grpSpPr>
        <p:sp>
          <p:nvSpPr>
            <p:cNvPr id="337" name="Rectangle 336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38" name="Straight Connector 337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/>
        </p:nvGrpSpPr>
        <p:grpSpPr>
          <a:xfrm>
            <a:off x="5371064" y="2726711"/>
            <a:ext cx="360000" cy="228234"/>
            <a:chOff x="4312068" y="3561067"/>
            <a:chExt cx="468932" cy="228234"/>
          </a:xfrm>
        </p:grpSpPr>
        <p:sp>
          <p:nvSpPr>
            <p:cNvPr id="348" name="Rectangle 347"/>
            <p:cNvSpPr/>
            <p:nvPr/>
          </p:nvSpPr>
          <p:spPr>
            <a:xfrm>
              <a:off x="4391651" y="3561067"/>
              <a:ext cx="365765" cy="22823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50" name="Straight Connector 349"/>
            <p:cNvCxnSpPr/>
            <p:nvPr/>
          </p:nvCxnSpPr>
          <p:spPr>
            <a:xfrm>
              <a:off x="4312068" y="3615915"/>
              <a:ext cx="4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4384669" y="3650432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4385000" y="3680530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4312068" y="3744496"/>
              <a:ext cx="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4385000" y="3716625"/>
              <a:ext cx="3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6" name="Rectangle 355"/>
          <p:cNvSpPr/>
          <p:nvPr/>
        </p:nvSpPr>
        <p:spPr>
          <a:xfrm rot="3600000">
            <a:off x="5094586" y="2522128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7" name="Straight Connector 356"/>
          <p:cNvCxnSpPr/>
          <p:nvPr/>
        </p:nvCxnSpPr>
        <p:spPr>
          <a:xfrm rot="3600000">
            <a:off x="5095745" y="2587686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 rot="3600000">
            <a:off x="5107539" y="2629278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 rot="3600000">
            <a:off x="5081601" y="2644547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rot="3600000">
            <a:off x="5060393" y="2520336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 rot="3600000">
            <a:off x="5050342" y="2662595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4" name="Rectangle 373"/>
          <p:cNvSpPr/>
          <p:nvPr/>
        </p:nvSpPr>
        <p:spPr>
          <a:xfrm rot="3600000">
            <a:off x="5792869" y="2095117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5" name="Straight Connector 374"/>
          <p:cNvCxnSpPr/>
          <p:nvPr/>
        </p:nvCxnSpPr>
        <p:spPr>
          <a:xfrm rot="3600000">
            <a:off x="5794028" y="2160675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 rot="3600000">
            <a:off x="5805822" y="2202267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rot="3600000">
            <a:off x="5779884" y="2217536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 rot="3600000">
            <a:off x="5758676" y="2093325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 rot="3600000">
            <a:off x="5748625" y="223558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Rectangle 379"/>
          <p:cNvSpPr/>
          <p:nvPr/>
        </p:nvSpPr>
        <p:spPr>
          <a:xfrm rot="7200000">
            <a:off x="5783924" y="2533776"/>
            <a:ext cx="280798" cy="2282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81" name="Straight Connector 380"/>
          <p:cNvCxnSpPr/>
          <p:nvPr/>
        </p:nvCxnSpPr>
        <p:spPr>
          <a:xfrm rot="7200000">
            <a:off x="5806936" y="2658603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rot="7200000">
            <a:off x="5790631" y="2665678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rot="7200000">
            <a:off x="5764439" y="2650849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rot="7200000">
            <a:off x="5923589" y="2462672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rot="7200000">
            <a:off x="5733180" y="2632802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6" name="Rectangle 385"/>
          <p:cNvSpPr/>
          <p:nvPr/>
        </p:nvSpPr>
        <p:spPr>
          <a:xfrm rot="7200000">
            <a:off x="5093638" y="2114681"/>
            <a:ext cx="280798" cy="2282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87" name="Straight Connector 386"/>
          <p:cNvCxnSpPr/>
          <p:nvPr/>
        </p:nvCxnSpPr>
        <p:spPr>
          <a:xfrm rot="7200000">
            <a:off x="5116650" y="2239508"/>
            <a:ext cx="35928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 rot="7200000">
            <a:off x="5100345" y="2246583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 rot="7200000">
            <a:off x="5074153" y="2231754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rot="7200000">
            <a:off x="5233303" y="2043577"/>
            <a:ext cx="55275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rot="7200000">
            <a:off x="5042894" y="2213707"/>
            <a:ext cx="30401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2" name="Arc 391"/>
          <p:cNvSpPr/>
          <p:nvPr/>
        </p:nvSpPr>
        <p:spPr>
          <a:xfrm rot="17823676">
            <a:off x="4860231" y="1742672"/>
            <a:ext cx="1440000" cy="1440000"/>
          </a:xfrm>
          <a:prstGeom prst="arc">
            <a:avLst>
              <a:gd name="adj1" fmla="val 17221318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3" name="Arc 392"/>
          <p:cNvSpPr/>
          <p:nvPr/>
        </p:nvSpPr>
        <p:spPr>
          <a:xfrm rot="7052697">
            <a:off x="630581" y="1673922"/>
            <a:ext cx="1440000" cy="1440000"/>
          </a:xfrm>
          <a:prstGeom prst="arc">
            <a:avLst>
              <a:gd name="adj1" fmla="val 17311897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4" name="Arc 393"/>
          <p:cNvSpPr/>
          <p:nvPr/>
        </p:nvSpPr>
        <p:spPr>
          <a:xfrm rot="7052697">
            <a:off x="4855549" y="1648623"/>
            <a:ext cx="1440000" cy="1440000"/>
          </a:xfrm>
          <a:prstGeom prst="arc">
            <a:avLst>
              <a:gd name="adj1" fmla="val 17311897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5" name="Arc 394"/>
          <p:cNvSpPr/>
          <p:nvPr/>
        </p:nvSpPr>
        <p:spPr>
          <a:xfrm rot="10800000">
            <a:off x="4860231" y="1624676"/>
            <a:ext cx="1440000" cy="1440000"/>
          </a:xfrm>
          <a:prstGeom prst="arc">
            <a:avLst>
              <a:gd name="adj1" fmla="val 17311897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6" name="Arc 395"/>
          <p:cNvSpPr/>
          <p:nvPr/>
        </p:nvSpPr>
        <p:spPr>
          <a:xfrm rot="211065">
            <a:off x="4861404" y="1737597"/>
            <a:ext cx="1440000" cy="1440000"/>
          </a:xfrm>
          <a:prstGeom prst="arc">
            <a:avLst>
              <a:gd name="adj1" fmla="val 17221318"/>
              <a:gd name="adj2" fmla="val 18974991"/>
            </a:avLst>
          </a:prstGeom>
          <a:ln w="12700">
            <a:solidFill>
              <a:schemeClr val="tx2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7" name="TextBox 396"/>
          <p:cNvSpPr txBox="1"/>
          <p:nvPr/>
        </p:nvSpPr>
        <p:spPr>
          <a:xfrm>
            <a:off x="6535717" y="1519765"/>
            <a:ext cx="2269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The torque can be increased by using two sets of coils simultaneously.</a:t>
            </a:r>
          </a:p>
          <a:p>
            <a:endParaRPr lang="en-AU" sz="1600" dirty="0">
              <a:solidFill>
                <a:schemeClr val="tx2"/>
              </a:solidFill>
            </a:endParaRPr>
          </a:p>
          <a:p>
            <a:r>
              <a:rPr lang="en-AU" sz="1600" dirty="0">
                <a:solidFill>
                  <a:schemeClr val="tx2"/>
                </a:solidFill>
              </a:rPr>
              <a:t>Note the polarity in illustration!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451650" y="1181211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attracts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1851798" y="3195992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attracts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64254" y="1194131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attracts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5889312" y="3287530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attracts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4407259" y="3256111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repels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5947289" y="1280103"/>
            <a:ext cx="8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repels</a:t>
            </a:r>
          </a:p>
        </p:txBody>
      </p:sp>
      <p:cxnSp>
        <p:nvCxnSpPr>
          <p:cNvPr id="404" name="Straight Connector 403"/>
          <p:cNvCxnSpPr/>
          <p:nvPr/>
        </p:nvCxnSpPr>
        <p:spPr>
          <a:xfrm flipH="1" flipV="1">
            <a:off x="833722" y="1439509"/>
            <a:ext cx="164295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 flipV="1">
            <a:off x="1740003" y="3047869"/>
            <a:ext cx="164295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 flipV="1">
            <a:off x="5019246" y="1471778"/>
            <a:ext cx="164295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 flipV="1">
            <a:off x="5965046" y="3010207"/>
            <a:ext cx="164295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V="1">
            <a:off x="5012689" y="2954945"/>
            <a:ext cx="123043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V="1">
            <a:off x="6071826" y="1546899"/>
            <a:ext cx="123043" cy="355062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H="1">
            <a:off x="3844470" y="4245785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H="1">
            <a:off x="4213556" y="4061119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>
            <a:off x="4216680" y="4054655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2324431" y="4592916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3077953" y="4592916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>
            <a:off x="3086420" y="4758734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>
            <a:off x="3460507" y="4757494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3448470" y="4924076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>
            <a:off x="4213556" y="475254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flipH="1">
            <a:off x="4204470" y="4750728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>
            <a:off x="2327485" y="5312282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>
            <a:off x="2690051" y="5132282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>
            <a:off x="2706043" y="5143628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3447039" y="5134783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H="1">
            <a:off x="3455506" y="5300601"/>
            <a:ext cx="360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>
            <a:off x="3829593" y="5299361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 flipH="1">
            <a:off x="3817556" y="5465943"/>
            <a:ext cx="756000" cy="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>
            <a:off x="4582642" y="5294410"/>
            <a:ext cx="0" cy="180000"/>
          </a:xfrm>
          <a:prstGeom prst="line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8" name="TextBox 427"/>
          <p:cNvSpPr txBox="1"/>
          <p:nvPr/>
        </p:nvSpPr>
        <p:spPr>
          <a:xfrm>
            <a:off x="5471424" y="2119806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429" name="TextBox 428"/>
          <p:cNvSpPr txBox="1"/>
          <p:nvPr/>
        </p:nvSpPr>
        <p:spPr>
          <a:xfrm>
            <a:off x="5639842" y="2230043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430" name="TextBox 429"/>
          <p:cNvSpPr txBox="1"/>
          <p:nvPr/>
        </p:nvSpPr>
        <p:spPr>
          <a:xfrm>
            <a:off x="5639842" y="2458638"/>
            <a:ext cx="237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167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3" grpId="0"/>
      <p:bldP spid="314" grpId="0"/>
      <p:bldP spid="36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BLDC</a:t>
            </a:r>
            <a:r>
              <a:rPr lang="en-AU" dirty="0"/>
              <a:t> Position </a:t>
            </a:r>
            <a:r>
              <a:rPr lang="en-AU" dirty="0" err="1"/>
              <a:t>Sensoring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In </a:t>
            </a:r>
            <a:r>
              <a:rPr lang="en-AU" dirty="0" err="1"/>
              <a:t>BLDC</a:t>
            </a:r>
            <a:r>
              <a:rPr lang="en-AU" dirty="0"/>
              <a:t> motor, it is necessary to know the position of the rotor, in order to activate the correct coils with correct polarity.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Need sensor!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Mostly hall sensor since they can detect magnetic object.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5132" y="4985505"/>
            <a:ext cx="2650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Hall Effect Sensor Detecting Magnets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https://commons.wikimedia.org/wiki/File:Hall_sensor_tach.gif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49" y="3042405"/>
            <a:ext cx="2609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976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Comparison with Stepper Motor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16000"/>
            <a:ext cx="8229600" cy="4612804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There seems to be some similarities between </a:t>
            </a:r>
            <a:r>
              <a:rPr lang="en-AU" dirty="0" err="1"/>
              <a:t>BLDC</a:t>
            </a:r>
            <a:r>
              <a:rPr lang="en-AU" dirty="0"/>
              <a:t> and Stepper Motor. However there are differences: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78932" y="1727184"/>
          <a:ext cx="7611534" cy="4033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37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7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Stepper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err="1">
                          <a:solidFill>
                            <a:schemeClr val="tx1"/>
                          </a:solidFill>
                        </a:rPr>
                        <a:t>BLDC</a:t>
                      </a:r>
                      <a:r>
                        <a:rPr lang="en-AU" baseline="0" dirty="0">
                          <a:solidFill>
                            <a:schemeClr val="tx1"/>
                          </a:solidFill>
                        </a:rPr>
                        <a:t> Motor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Intended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Smooth 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Sensing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Not required. Can run in open 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Required to energize coils at correct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Want to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maximize holding torque, in order to stay at a position even under opposing torque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Rotor lags behind the stator so that current generates maximum torque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No. of Poles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Want many poles (e.g.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hybrid synchronous) to have many steps for high precision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Less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poles / steps.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717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1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4660986"/>
      </p:ext>
    </p:extLst>
  </p:cSld>
  <p:clrMapOvr>
    <a:masterClrMapping/>
  </p:clrMapOvr>
</p:sld>
</file>

<file path=ppt/theme/theme1.xml><?xml version="1.0" encoding="utf-8"?>
<a:theme xmlns:a="http://schemas.openxmlformats.org/drawingml/2006/main" name="RMIT_TEMPLATE_MASTER_CORE_NEW_STANDARD_2013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5272</Words>
  <Application>Microsoft Office PowerPoint</Application>
  <PresentationFormat>On-screen Show (4:3)</PresentationFormat>
  <Paragraphs>1289</Paragraphs>
  <Slides>96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Times New Roman</vt:lpstr>
      <vt:lpstr>RMIT_TEMPLATE_MASTER_CORE_NEW_STANDARD_2013</vt:lpstr>
      <vt:lpstr>rmit_aca_template</vt:lpstr>
      <vt:lpstr>1_rmit_aca_template</vt:lpstr>
      <vt:lpstr>2_rmit_aca_template</vt:lpstr>
      <vt:lpstr>3_rmit_aca_template</vt:lpstr>
      <vt:lpstr>Equation</vt:lpstr>
      <vt:lpstr>Visio</vt:lpstr>
      <vt:lpstr>Week 6A – Actuators I</vt:lpstr>
      <vt:lpstr>New Teaching Schedule</vt:lpstr>
      <vt:lpstr>Assessment 2020</vt:lpstr>
      <vt:lpstr>Mechatronics System Components</vt:lpstr>
      <vt:lpstr>Mechatronics System Components</vt:lpstr>
      <vt:lpstr>Content</vt:lpstr>
      <vt:lpstr>Content</vt:lpstr>
      <vt:lpstr>Introduction</vt:lpstr>
      <vt:lpstr>Electromagnetic Principles</vt:lpstr>
      <vt:lpstr>Magnetic Reluctance</vt:lpstr>
      <vt:lpstr>Content</vt:lpstr>
      <vt:lpstr>Solenoids</vt:lpstr>
      <vt:lpstr>Solenoid Actuator</vt:lpstr>
      <vt:lpstr>Fuel Injector </vt:lpstr>
      <vt:lpstr>Voice Coil Actuators</vt:lpstr>
      <vt:lpstr>Linear Voice Coil Actuator</vt:lpstr>
      <vt:lpstr>Rotary Voice Coil Actuator</vt:lpstr>
      <vt:lpstr>Voice Coil Actuators</vt:lpstr>
      <vt:lpstr>Content</vt:lpstr>
      <vt:lpstr>Stepper Motor</vt:lpstr>
      <vt:lpstr>Step / Stepper / Stepping Motors</vt:lpstr>
      <vt:lpstr>Step Motor Control</vt:lpstr>
      <vt:lpstr>Step Pulses</vt:lpstr>
      <vt:lpstr>Cruise Control</vt:lpstr>
      <vt:lpstr>Step Motor Actuator for Cruse Control</vt:lpstr>
      <vt:lpstr>Stepper Motor - Types</vt:lpstr>
      <vt:lpstr>PM Stepper: 1-Phase Full Step Drive</vt:lpstr>
      <vt:lpstr>2-Phase Full Step Drive</vt:lpstr>
      <vt:lpstr>1-2-Phases Half Step Drive</vt:lpstr>
      <vt:lpstr>1-2-Phases Half Step Drive</vt:lpstr>
      <vt:lpstr>1-2-Phases Half Step Drive</vt:lpstr>
      <vt:lpstr>DC Motor Control Modes</vt:lpstr>
      <vt:lpstr>DC Motor Control</vt:lpstr>
      <vt:lpstr>Calculate Average and RMS Values as Functions of Pulse Width</vt:lpstr>
      <vt:lpstr>PowerPoint Presentation</vt:lpstr>
      <vt:lpstr>Micro-Stepping</vt:lpstr>
      <vt:lpstr>Variable Reluctance Stepper Motor</vt:lpstr>
      <vt:lpstr>Variable Reluctance Stepper Motor</vt:lpstr>
      <vt:lpstr>Hybrid Synchronous Stepper Motor </vt:lpstr>
      <vt:lpstr>Principle of Operation</vt:lpstr>
      <vt:lpstr>Torque-Speed Curve</vt:lpstr>
      <vt:lpstr>Torque-Speed Curve</vt:lpstr>
      <vt:lpstr>Torque-Speed Curve</vt:lpstr>
      <vt:lpstr>Torque-Speed Curve</vt:lpstr>
      <vt:lpstr>Torque-Speed Curve</vt:lpstr>
      <vt:lpstr>Advantages and Disadvantages</vt:lpstr>
      <vt:lpstr>Advantages and Disadvantages</vt:lpstr>
      <vt:lpstr>Floppy Disk Drive Steps</vt:lpstr>
      <vt:lpstr>Floppy Disk Drive Steps</vt:lpstr>
      <vt:lpstr>Hard Disk (HD) Drive Tracks</vt:lpstr>
      <vt:lpstr>Content</vt:lpstr>
      <vt:lpstr>Magnetic Levitation</vt:lpstr>
      <vt:lpstr>Magnetic Levitation</vt:lpstr>
      <vt:lpstr>Principles of Operation</vt:lpstr>
      <vt:lpstr>Principles of Operation</vt:lpstr>
      <vt:lpstr>Principles of Operation</vt:lpstr>
      <vt:lpstr>Content</vt:lpstr>
      <vt:lpstr>DC Motor</vt:lpstr>
      <vt:lpstr>DC Motor: Terminology</vt:lpstr>
      <vt:lpstr>How does DC Motor work</vt:lpstr>
      <vt:lpstr>How does DC Motor work (continued)</vt:lpstr>
      <vt:lpstr>How does DC Motor work (continued)</vt:lpstr>
      <vt:lpstr>How does DC Motor work (continued)</vt:lpstr>
      <vt:lpstr>Problem with Single Coil</vt:lpstr>
      <vt:lpstr>Problem with Single Coil</vt:lpstr>
      <vt:lpstr>Improvement over Single Coil</vt:lpstr>
      <vt:lpstr>Improvement over Single Coil</vt:lpstr>
      <vt:lpstr>Improvement over Single Coil</vt:lpstr>
      <vt:lpstr>Improvement over Single Coil</vt:lpstr>
      <vt:lpstr>Characteristics of PM DC Motors</vt:lpstr>
      <vt:lpstr>How to Read DC Motors Specs (1)</vt:lpstr>
      <vt:lpstr>How to Read DC Motors Specs (1)</vt:lpstr>
      <vt:lpstr>How to Read DC Motors Specs (2)</vt:lpstr>
      <vt:lpstr>Content</vt:lpstr>
      <vt:lpstr>Electromagnet DC Motor</vt:lpstr>
      <vt:lpstr>Series Motor</vt:lpstr>
      <vt:lpstr>Shunt Motor</vt:lpstr>
      <vt:lpstr>Back EMF</vt:lpstr>
      <vt:lpstr>Universal Motor</vt:lpstr>
      <vt:lpstr>Nikola Tesla 10 July 1856 – 7 January 1943</vt:lpstr>
      <vt:lpstr>PowerPoint Presentation</vt:lpstr>
      <vt:lpstr>Tesla Induction Motor: Stator</vt:lpstr>
      <vt:lpstr>Three-phase Power System</vt:lpstr>
      <vt:lpstr>Three-phase Induction Motors</vt:lpstr>
      <vt:lpstr>Stator</vt:lpstr>
      <vt:lpstr>Rotating Magnetic Field</vt:lpstr>
      <vt:lpstr>AC Motors</vt:lpstr>
      <vt:lpstr>PowerPoint Presentation</vt:lpstr>
      <vt:lpstr>Content</vt:lpstr>
      <vt:lpstr>Brushless DC Motor</vt:lpstr>
      <vt:lpstr>BLDC -Hard Disk Spindle Motor</vt:lpstr>
      <vt:lpstr>How does BLDC Motor Works</vt:lpstr>
      <vt:lpstr>To Increase the Torque</vt:lpstr>
      <vt:lpstr>BLDC Position Sensoring</vt:lpstr>
      <vt:lpstr>Comparison with Stepper Motor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6A – Actuators I</dc:title>
  <dc:creator>Milan Simic</dc:creator>
  <cp:lastModifiedBy>Milan Simic</cp:lastModifiedBy>
  <cp:revision>2</cp:revision>
  <dcterms:created xsi:type="dcterms:W3CDTF">2020-04-10T07:18:00Z</dcterms:created>
  <dcterms:modified xsi:type="dcterms:W3CDTF">2020-04-10T07:32:27Z</dcterms:modified>
</cp:coreProperties>
</file>